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7" r:id="rId1"/>
  </p:sldMasterIdLst>
  <p:notesMasterIdLst>
    <p:notesMasterId r:id="rId83"/>
  </p:notesMasterIdLst>
  <p:handoutMasterIdLst>
    <p:handoutMasterId r:id="rId84"/>
  </p:handoutMasterIdLst>
  <p:sldIdLst>
    <p:sldId id="730" r:id="rId2"/>
    <p:sldId id="646" r:id="rId3"/>
    <p:sldId id="731" r:id="rId4"/>
    <p:sldId id="732" r:id="rId5"/>
    <p:sldId id="647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  <p:sldId id="660" r:id="rId19"/>
    <p:sldId id="661" r:id="rId20"/>
    <p:sldId id="662" r:id="rId21"/>
    <p:sldId id="663" r:id="rId22"/>
    <p:sldId id="664" r:id="rId23"/>
    <p:sldId id="670" r:id="rId24"/>
    <p:sldId id="671" r:id="rId25"/>
    <p:sldId id="672" r:id="rId26"/>
    <p:sldId id="673" r:id="rId27"/>
    <p:sldId id="674" r:id="rId28"/>
    <p:sldId id="675" r:id="rId29"/>
    <p:sldId id="676" r:id="rId30"/>
    <p:sldId id="677" r:id="rId31"/>
    <p:sldId id="679" r:id="rId32"/>
    <p:sldId id="680" r:id="rId33"/>
    <p:sldId id="681" r:id="rId34"/>
    <p:sldId id="682" r:id="rId35"/>
    <p:sldId id="684" r:id="rId36"/>
    <p:sldId id="685" r:id="rId37"/>
    <p:sldId id="686" r:id="rId38"/>
    <p:sldId id="687" r:id="rId39"/>
    <p:sldId id="688" r:id="rId40"/>
    <p:sldId id="690" r:id="rId41"/>
    <p:sldId id="691" r:id="rId42"/>
    <p:sldId id="692" r:id="rId43"/>
    <p:sldId id="694" r:id="rId44"/>
    <p:sldId id="695" r:id="rId45"/>
    <p:sldId id="696" r:id="rId46"/>
    <p:sldId id="697" r:id="rId47"/>
    <p:sldId id="698" r:id="rId48"/>
    <p:sldId id="699" r:id="rId49"/>
    <p:sldId id="700" r:id="rId50"/>
    <p:sldId id="701" r:id="rId51"/>
    <p:sldId id="702" r:id="rId52"/>
    <p:sldId id="703" r:id="rId53"/>
    <p:sldId id="704" r:id="rId54"/>
    <p:sldId id="705" r:id="rId55"/>
    <p:sldId id="706" r:id="rId56"/>
    <p:sldId id="707" r:id="rId57"/>
    <p:sldId id="708" r:id="rId58"/>
    <p:sldId id="709" r:id="rId59"/>
    <p:sldId id="710" r:id="rId60"/>
    <p:sldId id="711" r:id="rId61"/>
    <p:sldId id="712" r:id="rId62"/>
    <p:sldId id="713" r:id="rId63"/>
    <p:sldId id="714" r:id="rId64"/>
    <p:sldId id="715" r:id="rId65"/>
    <p:sldId id="733" r:id="rId66"/>
    <p:sldId id="734" r:id="rId67"/>
    <p:sldId id="716" r:id="rId68"/>
    <p:sldId id="717" r:id="rId69"/>
    <p:sldId id="718" r:id="rId70"/>
    <p:sldId id="595" r:id="rId71"/>
    <p:sldId id="617" r:id="rId72"/>
    <p:sldId id="669" r:id="rId73"/>
    <p:sldId id="667" r:id="rId74"/>
    <p:sldId id="668" r:id="rId75"/>
    <p:sldId id="735" r:id="rId76"/>
    <p:sldId id="719" r:id="rId77"/>
    <p:sldId id="720" r:id="rId78"/>
    <p:sldId id="721" r:id="rId79"/>
    <p:sldId id="722" r:id="rId80"/>
    <p:sldId id="736" r:id="rId81"/>
    <p:sldId id="729" r:id="rId82"/>
  </p:sldIdLst>
  <p:sldSz cx="12192000" cy="6858000"/>
  <p:notesSz cx="7010400" cy="92964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Helvetica" panose="020B0604020202020204" pitchFamily="34" charset="0"/>
      <p:regular r:id="rId89"/>
      <p:bold r:id="rId90"/>
      <p:italic r:id="rId91"/>
      <p:boldItalic r:id="rId92"/>
    </p:embeddedFont>
    <p:embeddedFont>
      <p:font typeface="Consolas" panose="020B0609020204030204" pitchFamily="49" charset="0"/>
      <p:regular r:id="rId93"/>
      <p:bold r:id="rId94"/>
      <p:italic r:id="rId95"/>
      <p:boldItalic r:id="rId96"/>
    </p:embeddedFont>
    <p:embeddedFont>
      <p:font typeface="Roboto" panose="020B0604020202020204" charset="0"/>
      <p:regular r:id="rId97"/>
      <p:bold r:id="rId98"/>
      <p:italic r:id="rId99"/>
      <p:boldItalic r:id="rId100"/>
    </p:embeddedFont>
    <p:embeddedFont>
      <p:font typeface="Roboto Light" panose="020B0604020202020204" charset="0"/>
      <p:regular r:id="rId101"/>
      <p:italic r:id="rId102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0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  <a:srgbClr val="CCCCCC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8" autoAdjust="0"/>
    <p:restoredTop sz="71536" autoAdjust="0"/>
  </p:normalViewPr>
  <p:slideViewPr>
    <p:cSldViewPr snapToGrid="0" showGuides="1">
      <p:cViewPr varScale="1">
        <p:scale>
          <a:sx n="64" d="100"/>
          <a:sy n="64" d="100"/>
        </p:scale>
        <p:origin x="1378" y="67"/>
      </p:cViewPr>
      <p:guideLst>
        <p:guide orient="horz" pos="1071"/>
        <p:guide pos="3840"/>
        <p:guide orient="horz" pos="2976"/>
      </p:guideLst>
    </p:cSldViewPr>
  </p:slideViewPr>
  <p:outlineViewPr>
    <p:cViewPr>
      <p:scale>
        <a:sx n="33" d="100"/>
        <a:sy n="33" d="100"/>
      </p:scale>
      <p:origin x="0" y="-63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notesViewPr>
    <p:cSldViewPr snapToGrid="0" showGuides="1">
      <p:cViewPr varScale="1">
        <p:scale>
          <a:sx n="91" d="100"/>
          <a:sy n="91" d="100"/>
        </p:scale>
        <p:origin x="197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3.fntdata"/><Relationship Id="rId102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16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3.fntdata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44E43F5-8472-470F-80B8-12DFDDB692B0}" type="datetimeFigureOut">
              <a:rPr lang="th-TH" smtClean="0">
                <a:latin typeface="Roboto Light" charset="0"/>
                <a:cs typeface="Roboto Light" charset="0"/>
              </a:rPr>
              <a:t>09/02/61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th-TH" dirty="0">
              <a:latin typeface="Roboto Light" charset="0"/>
              <a:cs typeface="Roboto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F66D4DF-3FEB-4C81-9EA7-3C7131EDFF55}" type="slidenum">
              <a:rPr lang="th-TH" smtClean="0">
                <a:latin typeface="Roboto Light" charset="0"/>
                <a:cs typeface="Roboto Light" charset="0"/>
              </a:rPr>
              <a:t>‹#›</a:t>
            </a:fld>
            <a:endParaRPr lang="th-TH" dirty="0">
              <a:latin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4605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79E4A670-A032-4BF2-9801-114F4383953B}" type="datetimeFigureOut">
              <a:rPr lang="th-TH" smtClean="0"/>
              <a:pPr/>
              <a:t>09/02/61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1"/>
            <a:ext cx="5608320" cy="366045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 b="0" i="0">
                <a:latin typeface="Roboto Light" charset="0"/>
                <a:cs typeface="Roboto Light" charset="0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b="0" i="0">
                <a:latin typeface="Roboto Light" charset="0"/>
                <a:cs typeface="Roboto Light" charset="0"/>
              </a:defRPr>
            </a:lvl1pPr>
          </a:lstStyle>
          <a:p>
            <a:fld id="{DDE034FA-0DE7-4E19-9E6F-31A284D9A113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76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1pPr>
    <a:lvl2pPr marL="4572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2pPr>
    <a:lvl3pPr marL="9144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3pPr>
    <a:lvl4pPr marL="13716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+mn-cs"/>
      </a:defRPr>
    </a:lvl4pPr>
    <a:lvl5pPr marL="1828800" algn="l" defTabSz="914400" rtl="0" eaLnBrk="1" latinLnBrk="0" hangingPunct="1">
      <a:defRPr sz="1800" b="0" i="0" kern="1200">
        <a:solidFill>
          <a:schemeClr val="tx1"/>
        </a:solidFill>
        <a:latin typeface="Roboto Light" charset="0"/>
        <a:ea typeface="+mn-ea"/>
        <a:cs typeface="Roboto Light" charset="0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optgroup.asp" TargetMode="External"/><Relationship Id="rId3" Type="http://schemas.openxmlformats.org/officeDocument/2006/relationships/hyperlink" Target="https://www.w3schools.com/tags/tag_input.asp" TargetMode="External"/><Relationship Id="rId7" Type="http://schemas.openxmlformats.org/officeDocument/2006/relationships/hyperlink" Target="https://www.w3schools.com/tags/tag_option.asp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3schools.com/tags/tag_select.asp" TargetMode="External"/><Relationship Id="rId5" Type="http://schemas.openxmlformats.org/officeDocument/2006/relationships/hyperlink" Target="https://www.w3schools.com/tags/tag_button.asp" TargetMode="External"/><Relationship Id="rId10" Type="http://schemas.openxmlformats.org/officeDocument/2006/relationships/hyperlink" Target="https://www.w3schools.com/tags/tag_label.asp" TargetMode="External"/><Relationship Id="rId4" Type="http://schemas.openxmlformats.org/officeDocument/2006/relationships/hyperlink" Target="https://www.w3schools.com/tags/tag_textarea.asp" TargetMode="External"/><Relationship Id="rId9" Type="http://schemas.openxmlformats.org/officeDocument/2006/relationships/hyperlink" Target="https://www.w3schools.com/tags/tag_fieldset.asp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opper.js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etbootstrap.com/docs/4.0/components/tooltips/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bs/bootstrap/issues/13657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twbs/bootstrap/issues/15011" TargetMode="Externa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morning</a:t>
            </a:r>
          </a:p>
          <a:p>
            <a:r>
              <a:rPr lang="en-US" dirty="0" smtClean="0"/>
              <a:t>Today we have a knowledge sharing session for u in place with </a:t>
            </a:r>
            <a:r>
              <a:rPr lang="en-US" dirty="0" err="1" smtClean="0"/>
              <a:t>handson</a:t>
            </a:r>
            <a:r>
              <a:rPr lang="en-US" dirty="0" smtClean="0"/>
              <a:t> exercises</a:t>
            </a:r>
            <a:r>
              <a:rPr lang="en-US" baseline="0" dirty="0" smtClean="0"/>
              <a:t> so that at the end of the next couple of hours, you would have a bootstrap </a:t>
            </a:r>
            <a:r>
              <a:rPr lang="en-US" b="1" baseline="0" dirty="0" smtClean="0"/>
              <a:t>guide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urself</a:t>
            </a:r>
            <a:r>
              <a:rPr lang="en-US" baseline="0" dirty="0" smtClean="0"/>
              <a:t> in place for all ur future references. Hence we urge u to </a:t>
            </a:r>
            <a:r>
              <a:rPr lang="en-US" b="1" baseline="0" dirty="0" smtClean="0"/>
              <a:t>participate</a:t>
            </a:r>
            <a:r>
              <a:rPr lang="en-US" baseline="0" dirty="0" smtClean="0"/>
              <a:t> </a:t>
            </a:r>
            <a:r>
              <a:rPr lang="en-US" b="1" baseline="0" dirty="0" smtClean="0"/>
              <a:t>actively</a:t>
            </a:r>
            <a:r>
              <a:rPr lang="en-US" baseline="0" dirty="0" smtClean="0"/>
              <a:t> and make this a two way </a:t>
            </a:r>
            <a:r>
              <a:rPr lang="en-US" b="1" baseline="0" dirty="0" smtClean="0"/>
              <a:t>communication</a:t>
            </a:r>
            <a:r>
              <a:rPr lang="en-US" baseline="0" dirty="0" smtClean="0"/>
              <a:t>. Lets learn </a:t>
            </a:r>
            <a:r>
              <a:rPr lang="en-US" baseline="0" dirty="0" err="1" smtClean="0"/>
              <a:t>togather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organized this session in </a:t>
            </a:r>
            <a:r>
              <a:rPr lang="en-US" b="1" baseline="0" dirty="0" smtClean="0"/>
              <a:t>modules</a:t>
            </a:r>
            <a:r>
              <a:rPr lang="en-US" baseline="0" dirty="0" smtClean="0"/>
              <a:t> and we have a </a:t>
            </a:r>
            <a:r>
              <a:rPr lang="en-US" b="1" baseline="0" dirty="0" smtClean="0"/>
              <a:t>working</a:t>
            </a:r>
            <a:r>
              <a:rPr lang="en-US" baseline="0" dirty="0" smtClean="0"/>
              <a:t> </a:t>
            </a:r>
            <a:r>
              <a:rPr lang="en-US" b="1" baseline="0" dirty="0" smtClean="0"/>
              <a:t>session</a:t>
            </a:r>
            <a:r>
              <a:rPr lang="en-US" baseline="0" dirty="0" smtClean="0"/>
              <a:t> at the end of each of these sessions to implement stuff that we would be </a:t>
            </a:r>
            <a:r>
              <a:rPr lang="en-US" baseline="0" dirty="0" err="1" smtClean="0"/>
              <a:t>covereing</a:t>
            </a:r>
            <a:r>
              <a:rPr lang="en-US" baseline="0" dirty="0" smtClean="0"/>
              <a:t> during the presentation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before we go any further, we are passing around </a:t>
            </a:r>
            <a:r>
              <a:rPr lang="en-US" baseline="0" dirty="0" err="1" smtClean="0"/>
              <a:t>pendrives</a:t>
            </a:r>
            <a:r>
              <a:rPr lang="en-US" baseline="0" dirty="0" smtClean="0"/>
              <a:t> with a folder named, bits_ -----please copy it to ur system…and sit back..</a:t>
            </a:r>
            <a:r>
              <a:rPr lang="en-US" baseline="0" dirty="0" err="1" smtClean="0"/>
              <a:t>dont</a:t>
            </a:r>
            <a:r>
              <a:rPr lang="en-US" baseline="0" dirty="0" smtClean="0"/>
              <a:t> get too curious yet!! We will speak about it more a </a:t>
            </a:r>
            <a:r>
              <a:rPr lang="en-US" baseline="0" dirty="0" err="1" smtClean="0"/>
              <a:t>lil</a:t>
            </a:r>
            <a:r>
              <a:rPr lang="en-US" baseline="0" dirty="0" smtClean="0"/>
              <a:t> later.           Copy and pass it on.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78481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order to support </a:t>
            </a:r>
            <a:r>
              <a:rPr lang="en-US" b="1" dirty="0" smtClean="0"/>
              <a:t>responsiveness</a:t>
            </a:r>
            <a:r>
              <a:rPr lang="en-US" b="1" baseline="0" dirty="0" smtClean="0"/>
              <a:t> n mobile first the bootstrap </a:t>
            </a:r>
            <a:r>
              <a:rPr lang="en-US" b="1" baseline="0" dirty="0" err="1" smtClean="0"/>
              <a:t>prj</a:t>
            </a:r>
            <a:r>
              <a:rPr lang="en-US" b="1" baseline="0" dirty="0" smtClean="0"/>
              <a:t> has undergone major rewrite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Specially of thing that kept it back from being full fledged in these areas </a:t>
            </a:r>
            <a:r>
              <a:rPr lang="en-US" b="1" baseline="0" dirty="0" smtClean="0"/>
              <a:t>– ie8 stopped /////ie9 just </a:t>
            </a:r>
            <a:r>
              <a:rPr lang="en-US" b="1" baseline="0" dirty="0" err="1" smtClean="0"/>
              <a:t>enuf</a:t>
            </a:r>
            <a:r>
              <a:rPr lang="en-US" b="1" baseline="0" dirty="0" smtClean="0"/>
              <a:t> support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err="1" smtClean="0"/>
              <a:t>Glypycons</a:t>
            </a:r>
            <a:r>
              <a:rPr lang="en-US" b="1" baseline="0" dirty="0" smtClean="0"/>
              <a:t> stopped</a:t>
            </a:r>
            <a:r>
              <a:rPr lang="en-US" baseline="0" dirty="0" smtClean="0"/>
              <a:t> coz users used others plus if error – creators to be contacted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Grids</a:t>
            </a:r>
            <a:r>
              <a:rPr lang="en-US" baseline="0" dirty="0" smtClean="0"/>
              <a:t> –same just </a:t>
            </a:r>
            <a:r>
              <a:rPr lang="en-US" b="1" baseline="0" dirty="0" smtClean="0"/>
              <a:t>spacing</a:t>
            </a:r>
            <a:r>
              <a:rPr lang="en-US" baseline="0" dirty="0" smtClean="0"/>
              <a:t> changed ----units in rem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Rem</a:t>
            </a:r>
            <a:r>
              <a:rPr lang="en-US" baseline="0" dirty="0" smtClean="0"/>
              <a:t> – dynamic &amp; relative </a:t>
            </a:r>
            <a:r>
              <a:rPr lang="en-US" baseline="0" dirty="0" err="1" smtClean="0"/>
              <a:t>untis</a:t>
            </a:r>
            <a:r>
              <a:rPr lang="en-US" baseline="0" dirty="0" smtClean="0"/>
              <a:t> to root html tag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</a:t>
            </a:r>
            <a:r>
              <a:rPr lang="en-US" b="1" baseline="0" dirty="0" smtClean="0"/>
              <a:t>html tag changed – everything </a:t>
            </a:r>
            <a:r>
              <a:rPr lang="en-US" b="1" baseline="0" dirty="0" err="1" smtClean="0"/>
              <a:t>chnges</a:t>
            </a:r>
            <a:r>
              <a:rPr lang="en-US" b="1" baseline="0" dirty="0" smtClean="0"/>
              <a:t> </a:t>
            </a:r>
            <a:r>
              <a:rPr lang="en-US" baseline="0" dirty="0" smtClean="0"/>
              <a:t>relatively hence saves u </a:t>
            </a:r>
            <a:r>
              <a:rPr lang="en-US" baseline="0" dirty="0" err="1" smtClean="0"/>
              <a:t>trbl</a:t>
            </a:r>
            <a:r>
              <a:rPr lang="en-US" baseline="0" dirty="0" smtClean="0"/>
              <a:t> of coding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16px=1rem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Supports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b4 supports rem for typography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Media queries have </a:t>
            </a:r>
            <a:r>
              <a:rPr lang="en-US" b="1" dirty="0" smtClean="0"/>
              <a:t>better </a:t>
            </a:r>
            <a:r>
              <a:rPr lang="en-US" b="1" dirty="0" err="1" smtClean="0"/>
              <a:t>brakepoints</a:t>
            </a:r>
            <a:r>
              <a:rPr lang="en-US" b="1" dirty="0" smtClean="0"/>
              <a:t> to identify devices </a:t>
            </a:r>
            <a:r>
              <a:rPr lang="en-US" dirty="0" smtClean="0"/>
              <a:t>more clearly – can be</a:t>
            </a:r>
            <a:r>
              <a:rPr lang="en-US" baseline="0" dirty="0" smtClean="0"/>
              <a:t> defined in sass variables</a:t>
            </a:r>
          </a:p>
          <a:p>
            <a:r>
              <a:rPr lang="en-US" b="1" baseline="0" dirty="0" smtClean="0"/>
              <a:t>Cards replace wells , panel(tab</a:t>
            </a:r>
            <a:r>
              <a:rPr lang="en-US" baseline="0" dirty="0" smtClean="0"/>
              <a:t>) – flexible n extensible</a:t>
            </a:r>
          </a:p>
          <a:p>
            <a:r>
              <a:rPr lang="en-US" baseline="0" dirty="0" smtClean="0"/>
              <a:t>Content containers ----header/footer/</a:t>
            </a:r>
            <a:r>
              <a:rPr lang="en-US" baseline="0" dirty="0" err="1" smtClean="0"/>
              <a:t>bg</a:t>
            </a:r>
            <a:r>
              <a:rPr lang="en-US" baseline="0" dirty="0" smtClean="0"/>
              <a:t>/display n everything</a:t>
            </a:r>
          </a:p>
          <a:p>
            <a:r>
              <a:rPr lang="en-US" b="1" baseline="0" dirty="0" smtClean="0"/>
              <a:t>Utility 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12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7336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Easy to use:</a:t>
            </a:r>
            <a:r>
              <a:rPr lang="en-US" dirty="0" smtClean="0"/>
              <a:t> Anybody with just basic knowledge of HTML and CSS can start using Bootstrap – base to learn other frameworks</a:t>
            </a:r>
          </a:p>
          <a:p>
            <a:r>
              <a:rPr lang="en-US" b="1" dirty="0" smtClean="0"/>
              <a:t>Responsive features:</a:t>
            </a:r>
            <a:r>
              <a:rPr lang="en-US" dirty="0" smtClean="0"/>
              <a:t> Bootstrap's responsive CSS adjusts to phones, tablets, and desktops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0000"/>
                </a:solidFill>
              </a:rPr>
              <a:t>The biggest advantage of using Bootstrap is that it </a:t>
            </a:r>
            <a:r>
              <a:rPr lang="en-US" b="1" dirty="0" smtClean="0">
                <a:solidFill>
                  <a:srgbClr val="FF0000"/>
                </a:solidFill>
              </a:rPr>
              <a:t>comes with free set of tools </a:t>
            </a:r>
            <a:r>
              <a:rPr lang="en-US" dirty="0" smtClean="0">
                <a:solidFill>
                  <a:srgbClr val="FF0000"/>
                </a:solidFill>
              </a:rPr>
              <a:t>for creating flexible and responsive web layouts as well as common interface components.</a:t>
            </a:r>
          </a:p>
          <a:p>
            <a:endParaRPr lang="en-US" dirty="0" smtClean="0"/>
          </a:p>
          <a:p>
            <a:r>
              <a:rPr lang="en-US" b="1" dirty="0" smtClean="0"/>
              <a:t>Mobile-first approach:</a:t>
            </a:r>
            <a:r>
              <a:rPr lang="en-US" dirty="0" smtClean="0"/>
              <a:t> In Bootstrap 3, mobile-first styles are part of the core framework</a:t>
            </a:r>
          </a:p>
          <a:p>
            <a:pPr fontAlgn="base"/>
            <a:r>
              <a:rPr lang="en-US" dirty="0" smtClean="0"/>
              <a:t>Additionally, using </a:t>
            </a:r>
            <a:r>
              <a:rPr lang="en-US" b="1" dirty="0" smtClean="0"/>
              <a:t>the Bootstrap data APIs </a:t>
            </a:r>
            <a:r>
              <a:rPr lang="en-US" dirty="0" smtClean="0"/>
              <a:t>you can </a:t>
            </a:r>
            <a:r>
              <a:rPr lang="en-US" b="1" dirty="0" smtClean="0"/>
              <a:t>create advanced interface components like </a:t>
            </a:r>
            <a:r>
              <a:rPr lang="en-US" b="1" dirty="0" err="1" smtClean="0"/>
              <a:t>Scrollspy</a:t>
            </a:r>
            <a:r>
              <a:rPr lang="en-US" b="1" dirty="0" smtClean="0"/>
              <a:t> and </a:t>
            </a:r>
            <a:r>
              <a:rPr lang="en-US" b="1" dirty="0" err="1" smtClean="0"/>
              <a:t>Typeaheads</a:t>
            </a:r>
            <a:r>
              <a:rPr lang="en-US" b="1" dirty="0" smtClean="0"/>
              <a:t> without writing a single line of JavaScript.</a:t>
            </a:r>
          </a:p>
          <a:p>
            <a:endParaRPr lang="en-US" dirty="0" smtClean="0"/>
          </a:p>
          <a:p>
            <a:pPr fontAlgn="base"/>
            <a:r>
              <a:rPr lang="en-US" sz="1800" b="1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Save lots of time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— You can save lots of time and efforts using the Bootstrap </a:t>
            </a:r>
            <a:r>
              <a:rPr lang="en-US" sz="1800" b="1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predefined design templates and 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classes and </a:t>
            </a:r>
            <a:r>
              <a:rPr lang="en-US" sz="1800" b="1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concentrate on other development work.</a:t>
            </a:r>
          </a:p>
          <a:p>
            <a:pPr fontAlgn="base"/>
            <a:r>
              <a:rPr lang="en-US" sz="1800" b="1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Consistent design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— All Bootstrap </a:t>
            </a:r>
            <a:r>
              <a:rPr lang="en-US" sz="1800" b="1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components share the same design templates and styles through a central library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, so that the designs and layouts of your web pages are consistent throughout your development.</a:t>
            </a:r>
          </a:p>
          <a:p>
            <a:pPr fontAlgn="base"/>
            <a:r>
              <a:rPr lang="en-US" sz="1800" b="1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Open Source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— And the best part is, it is completely free to download and use.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13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57941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browser support is stopped in b4</a:t>
            </a:r>
          </a:p>
          <a:p>
            <a:r>
              <a:rPr lang="en-US" dirty="0" smtClean="0"/>
              <a:t>What units are given more importance? Rem </a:t>
            </a:r>
            <a:r>
              <a:rPr lang="en-US" dirty="0" err="1" smtClean="0"/>
              <a:t>pt</a:t>
            </a:r>
            <a:r>
              <a:rPr lang="en-US" dirty="0" smtClean="0"/>
              <a:t> </a:t>
            </a:r>
            <a:r>
              <a:rPr lang="en-US" dirty="0" err="1" smtClean="0"/>
              <a:t>px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endParaRPr lang="en-US" dirty="0" smtClean="0"/>
          </a:p>
          <a:p>
            <a:r>
              <a:rPr lang="en-US" dirty="0" smtClean="0"/>
              <a:t>Why</a:t>
            </a:r>
            <a:r>
              <a:rPr lang="en-US" baseline="0" dirty="0" smtClean="0"/>
              <a:t> rem as the primary units?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Glyficons</a:t>
            </a:r>
            <a:r>
              <a:rPr lang="en-US" baseline="0" dirty="0" smtClean="0"/>
              <a:t> stopped support, why?</a:t>
            </a:r>
          </a:p>
          <a:p>
            <a:r>
              <a:rPr lang="en-US" baseline="0" dirty="0" smtClean="0"/>
              <a:t>RUI is technical or design approach? n what </a:t>
            </a:r>
            <a:r>
              <a:rPr lang="en-US" baseline="0" dirty="0" err="1" smtClean="0"/>
              <a:t>abt</a:t>
            </a:r>
            <a:r>
              <a:rPr lang="en-US" baseline="0" dirty="0" smtClean="0"/>
              <a:t> mobile first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approach </a:t>
            </a:r>
            <a:r>
              <a:rPr lang="en-US" baseline="0" dirty="0" err="1" smtClean="0"/>
              <a:t>consired</a:t>
            </a:r>
            <a:r>
              <a:rPr lang="en-US" baseline="0" dirty="0" smtClean="0"/>
              <a:t> t b opposite of mobile first – graceful </a:t>
            </a:r>
            <a:r>
              <a:rPr lang="en-US" baseline="0" dirty="0" err="1" smtClean="0"/>
              <a:t>dedrag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When to use </a:t>
            </a:r>
            <a:r>
              <a:rPr lang="en-US" baseline="0" dirty="0" err="1" smtClean="0"/>
              <a:t>rui</a:t>
            </a:r>
            <a:r>
              <a:rPr lang="en-US" baseline="0" dirty="0" smtClean="0"/>
              <a:t> n when mobile first?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16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27741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strict</a:t>
            </a:r>
          </a:p>
          <a:p>
            <a:r>
              <a:rPr lang="en-US" b="1" dirty="0" smtClean="0"/>
              <a:t>Tags</a:t>
            </a:r>
            <a:r>
              <a:rPr lang="en-US" dirty="0" smtClean="0"/>
              <a:t>= other tags n </a:t>
            </a:r>
            <a:r>
              <a:rPr lang="en-US" dirty="0" err="1" smtClean="0"/>
              <a:t>attrs</a:t>
            </a:r>
            <a:endParaRPr lang="en-US" dirty="0" smtClean="0"/>
          </a:p>
          <a:p>
            <a:r>
              <a:rPr lang="en-US" b="1" dirty="0" err="1" smtClean="0"/>
              <a:t>Attr</a:t>
            </a:r>
            <a:r>
              <a:rPr lang="en-US" b="1" dirty="0" smtClean="0"/>
              <a:t> : </a:t>
            </a:r>
            <a:r>
              <a:rPr lang="en-US" dirty="0" smtClean="0"/>
              <a:t>key </a:t>
            </a:r>
            <a:r>
              <a:rPr lang="en-US" dirty="0" err="1" smtClean="0"/>
              <a:t>val</a:t>
            </a:r>
            <a:r>
              <a:rPr lang="en-US" dirty="0" smtClean="0"/>
              <a:t> pairs</a:t>
            </a:r>
          </a:p>
          <a:p>
            <a:r>
              <a:rPr lang="en-US" b="1" dirty="0" smtClean="0"/>
              <a:t>Predefined </a:t>
            </a:r>
            <a:r>
              <a:rPr lang="en-US" b="1" dirty="0" err="1" smtClean="0"/>
              <a:t>xmls</a:t>
            </a:r>
            <a:r>
              <a:rPr lang="en-US" b="1" dirty="0" smtClean="0"/>
              <a:t> </a:t>
            </a:r>
            <a:r>
              <a:rPr lang="en-US" dirty="0" smtClean="0"/>
              <a:t>type tags</a:t>
            </a:r>
          </a:p>
          <a:p>
            <a:r>
              <a:rPr lang="en-US" b="1" dirty="0" smtClean="0"/>
              <a:t>Render content </a:t>
            </a:r>
            <a:r>
              <a:rPr lang="en-US" dirty="0" smtClean="0"/>
              <a:t>n not display tags</a:t>
            </a:r>
          </a:p>
          <a:p>
            <a:r>
              <a:rPr lang="en-US" b="1" dirty="0" smtClean="0"/>
              <a:t>Defines </a:t>
            </a:r>
            <a:r>
              <a:rPr lang="en-US" b="1" dirty="0" err="1" smtClean="0"/>
              <a:t>struct</a:t>
            </a:r>
            <a:r>
              <a:rPr lang="en-US" b="1" dirty="0" smtClean="0"/>
              <a:t> of </a:t>
            </a:r>
            <a:r>
              <a:rPr lang="en-US" b="1" dirty="0" err="1" smtClean="0"/>
              <a:t>appliucation</a:t>
            </a:r>
            <a:endParaRPr lang="en-US" b="1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H1-h6</a:t>
            </a:r>
          </a:p>
          <a:p>
            <a:r>
              <a:rPr lang="en-US" dirty="0" smtClean="0"/>
              <a:t>&lt;b&gt; - Bold text</a:t>
            </a:r>
          </a:p>
          <a:p>
            <a:r>
              <a:rPr lang="en-US" dirty="0" smtClean="0"/>
              <a:t>&lt;strong&gt; - Important text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i</a:t>
            </a:r>
            <a:r>
              <a:rPr lang="en-US" dirty="0" smtClean="0"/>
              <a:t>&gt; - Italic text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em</a:t>
            </a:r>
            <a:r>
              <a:rPr lang="en-US" dirty="0" smtClean="0"/>
              <a:t>&gt; - Emphasized text</a:t>
            </a:r>
          </a:p>
          <a:p>
            <a:r>
              <a:rPr lang="en-US" dirty="0" smtClean="0"/>
              <a:t>&lt;mark&gt; - Marked text</a:t>
            </a:r>
          </a:p>
          <a:p>
            <a:r>
              <a:rPr lang="en-US" dirty="0" smtClean="0"/>
              <a:t>&lt;small&gt; - Small text</a:t>
            </a:r>
          </a:p>
          <a:p>
            <a:r>
              <a:rPr lang="en-US" dirty="0" smtClean="0"/>
              <a:t>&lt;del&gt; - Deleted text</a:t>
            </a:r>
          </a:p>
          <a:p>
            <a:r>
              <a:rPr lang="en-US" dirty="0" smtClean="0"/>
              <a:t>&lt;ins&gt; - Inserted text</a:t>
            </a:r>
          </a:p>
          <a:p>
            <a:r>
              <a:rPr lang="en-US" dirty="0" smtClean="0"/>
              <a:t>&lt;sub&gt; - Subscript text</a:t>
            </a:r>
          </a:p>
          <a:p>
            <a:r>
              <a:rPr lang="en-US" dirty="0" smtClean="0"/>
              <a:t>&lt;sup&gt; - Superscript text</a:t>
            </a:r>
          </a:p>
          <a:p>
            <a:r>
              <a:rPr lang="en-US" dirty="0" smtClean="0"/>
              <a:t>Q</a:t>
            </a:r>
          </a:p>
          <a:p>
            <a:r>
              <a:rPr lang="en-US" dirty="0" smtClean="0"/>
              <a:t>Cite</a:t>
            </a:r>
          </a:p>
          <a:p>
            <a:r>
              <a:rPr lang="en-US" dirty="0" err="1" smtClean="0"/>
              <a:t>blockquote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958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 level – new line –full width</a:t>
            </a:r>
          </a:p>
          <a:p>
            <a:r>
              <a:rPr lang="en-US" dirty="0" smtClean="0"/>
              <a:t>Inline – continued on </a:t>
            </a:r>
            <a:r>
              <a:rPr lang="en-US" dirty="0" err="1" smtClean="0"/>
              <a:t>dsame</a:t>
            </a:r>
            <a:r>
              <a:rPr lang="en-US" dirty="0" smtClean="0"/>
              <a:t> line – just </a:t>
            </a:r>
            <a:r>
              <a:rPr lang="en-US" dirty="0" err="1" smtClean="0"/>
              <a:t>enuf</a:t>
            </a:r>
            <a:r>
              <a:rPr lang="en-US" dirty="0" smtClean="0"/>
              <a:t> width</a:t>
            </a:r>
          </a:p>
          <a:p>
            <a:endParaRPr lang="en-US" dirty="0" smtClean="0"/>
          </a:p>
          <a:p>
            <a:r>
              <a:rPr lang="en-US" dirty="0" smtClean="0"/>
              <a:t>Both define section in doc</a:t>
            </a:r>
          </a:p>
          <a:p>
            <a:endParaRPr lang="en-US" b="1" dirty="0" smtClean="0"/>
          </a:p>
          <a:p>
            <a:r>
              <a:rPr lang="en-US" b="1" dirty="0" smtClean="0"/>
              <a:t>Block can </a:t>
            </a:r>
            <a:r>
              <a:rPr lang="en-US" b="1" dirty="0" err="1" smtClean="0"/>
              <a:t>hav</a:t>
            </a:r>
            <a:r>
              <a:rPr lang="en-US" b="1" dirty="0" smtClean="0"/>
              <a:t> other tags</a:t>
            </a:r>
          </a:p>
          <a:p>
            <a:r>
              <a:rPr lang="en-US" b="1" dirty="0" smtClean="0"/>
              <a:t>Inline </a:t>
            </a:r>
            <a:r>
              <a:rPr lang="en-US" b="1" dirty="0" err="1" smtClean="0"/>
              <a:t>hav</a:t>
            </a:r>
            <a:r>
              <a:rPr lang="en-US" b="1" dirty="0" smtClean="0"/>
              <a:t>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159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Padding inside</a:t>
            </a:r>
          </a:p>
          <a:p>
            <a:r>
              <a:rPr lang="en-US" dirty="0" smtClean="0"/>
              <a:t>Margin outside</a:t>
            </a:r>
          </a:p>
          <a:p>
            <a:r>
              <a:rPr lang="en-US" dirty="0" smtClean="0"/>
              <a:t>B0rder marks boundary of </a:t>
            </a:r>
            <a:r>
              <a:rPr lang="en-US" dirty="0" err="1" smtClean="0"/>
              <a:t>ele</a:t>
            </a:r>
            <a:r>
              <a:rPr lang="en-US" dirty="0" smtClean="0"/>
              <a:t> or container</a:t>
            </a:r>
          </a:p>
          <a:p>
            <a:endParaRPr lang="en-US" dirty="0" smtClean="0"/>
          </a:p>
          <a:p>
            <a:r>
              <a:rPr lang="en-US" dirty="0" smtClean="0"/>
              <a:t>Beautification of content</a:t>
            </a:r>
            <a:r>
              <a:rPr lang="en-US" baseline="0" dirty="0" smtClean="0"/>
              <a:t> - looks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79955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An id name cannot start with a number!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</a:rPr>
              <a:t>Based on tag, class id 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Roboto Light" charset="0"/>
                <a:ea typeface="+mn-ea"/>
              </a:rPr>
              <a:t>grps</a:t>
            </a:r>
            <a:endParaRPr lang="en-US" sz="1800" b="0" i="0" kern="1200" dirty="0" smtClean="0">
              <a:solidFill>
                <a:schemeClr val="tx1"/>
              </a:solidFill>
              <a:effectLst/>
              <a:latin typeface="Roboto Light" charset="0"/>
              <a:ea typeface="+mn-ea"/>
            </a:endParaRP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</a:rPr>
              <a:t>Custom 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Roboto Light" charset="0"/>
                <a:ea typeface="+mn-ea"/>
              </a:rPr>
              <a:t>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21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3341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image full</a:t>
            </a:r>
          </a:p>
          <a:p>
            <a:r>
              <a:rPr lang="en-US" dirty="0"/>
              <a:t>Text white</a:t>
            </a:r>
          </a:p>
          <a:p>
            <a:r>
              <a:rPr lang="en-US" dirty="0"/>
              <a:t>Import Bootstrap through </a:t>
            </a:r>
            <a:r>
              <a:rPr lang="en-US" dirty="0" smtClean="0"/>
              <a:t>links</a:t>
            </a:r>
          </a:p>
          <a:p>
            <a:r>
              <a:rPr lang="en-US" dirty="0" smtClean="0"/>
              <a:t>font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85227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/>
              <a:t>Always include the viewport &lt;meta&gt; tag inside the &lt;head&gt; section of your document to enable touch zooming and ensure proper rendering on mobile devices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Also include the X-UA-Compatible meta tag with edge mode, which tells the Internet Explorer to display the webpage in the highest mode available.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</a:t>
            </a:r>
            <a:r>
              <a:rPr lang="en-US" sz="1800" b="1" dirty="0"/>
              <a:t>&lt;meta&gt; viewport element</a:t>
            </a:r>
            <a:r>
              <a:rPr lang="en-US" sz="1800" dirty="0"/>
              <a:t> gives the browser instructions on how to control the page's dimensions and scaling.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width=device-width</a:t>
            </a:r>
            <a:r>
              <a:rPr lang="en-US" sz="1800" dirty="0"/>
              <a:t> part sets the width of the page to follow the screen-width of the device (which will vary depending on the device).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initial-scale=1.0</a:t>
            </a:r>
            <a:r>
              <a:rPr lang="en-US" sz="1800" dirty="0"/>
              <a:t> part sets the initial zoom level when the page is first loaded by the browser.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25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28037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Media queries can be used to check many things, such as: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width and height of the viewport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width and height of the 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orientation (landscape or portrait mode)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26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5438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session is on bootstrap the framework that is built around making responsive </a:t>
            </a:r>
            <a:r>
              <a:rPr lang="en-US" baseline="0" dirty="0" err="1" smtClean="0"/>
              <a:t>ui’s</a:t>
            </a:r>
            <a:r>
              <a:rPr lang="en-US" baseline="0" dirty="0" smtClean="0"/>
              <a:t> and mobile first approach </a:t>
            </a:r>
            <a:r>
              <a:rPr lang="en-US" baseline="0" dirty="0" err="1" smtClean="0"/>
              <a:t>convininet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organized this session in </a:t>
            </a:r>
            <a:r>
              <a:rPr lang="en-US" b="1" baseline="0" dirty="0" smtClean="0"/>
              <a:t>modules</a:t>
            </a:r>
            <a:r>
              <a:rPr lang="en-US" baseline="0" dirty="0" smtClean="0"/>
              <a:t> and we have a </a:t>
            </a:r>
            <a:r>
              <a:rPr lang="en-US" b="1" baseline="0" dirty="0" smtClean="0"/>
              <a:t>working</a:t>
            </a:r>
            <a:r>
              <a:rPr lang="en-US" baseline="0" dirty="0" smtClean="0"/>
              <a:t> </a:t>
            </a:r>
            <a:r>
              <a:rPr lang="en-US" b="1" baseline="0" dirty="0" smtClean="0"/>
              <a:t>session</a:t>
            </a:r>
            <a:r>
              <a:rPr lang="en-US" baseline="0" dirty="0" smtClean="0"/>
              <a:t> at the end of each of these sessions to implement stuff that we would be </a:t>
            </a:r>
            <a:r>
              <a:rPr lang="en-US" baseline="0" dirty="0" err="1" smtClean="0"/>
              <a:t>covereing</a:t>
            </a:r>
            <a:r>
              <a:rPr lang="en-US" baseline="0" dirty="0" smtClean="0"/>
              <a:t> during the presentation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before we go any further, we are passing around </a:t>
            </a:r>
            <a:r>
              <a:rPr lang="en-US" baseline="0" dirty="0" err="1" smtClean="0"/>
              <a:t>pendrives</a:t>
            </a:r>
            <a:r>
              <a:rPr lang="en-US" baseline="0" dirty="0" smtClean="0"/>
              <a:t> with a folder named, bits_ -----please copy it to ur system…and sit back..</a:t>
            </a:r>
            <a:r>
              <a:rPr lang="en-US" baseline="0" dirty="0" err="1" smtClean="0"/>
              <a:t>dont</a:t>
            </a:r>
            <a:r>
              <a:rPr lang="en-US" baseline="0" dirty="0" smtClean="0"/>
              <a:t> get too curious yet!! We will speak about it more a </a:t>
            </a:r>
            <a:r>
              <a:rPr lang="en-US" baseline="0" dirty="0" err="1" smtClean="0"/>
              <a:t>lil</a:t>
            </a:r>
            <a:r>
              <a:rPr lang="en-US" baseline="0" dirty="0" smtClean="0"/>
              <a:t> later.           Copy and pass it on.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04876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Choose from a responsive, fixed-width container (meaning its </a:t>
            </a:r>
            <a:r>
              <a:rPr lang="en-US" dirty="0"/>
              <a:t>max-width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changes at each breakpoint) or fluid-width (meaning it’s </a:t>
            </a:r>
            <a:r>
              <a:rPr lang="en-US" dirty="0"/>
              <a:t>100%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wide all the time).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Use </a:t>
            </a:r>
            <a:r>
              <a:rPr lang="en-US" dirty="0"/>
              <a:t>.container-fluid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for a full width container, spanning the entire width of the viewport.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27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58970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view port so site becomes mobile first</a:t>
            </a:r>
          </a:p>
          <a:p>
            <a:r>
              <a:rPr lang="en-US" dirty="0"/>
              <a:t>Add media queries to change text color based on max-width</a:t>
            </a:r>
          </a:p>
          <a:p>
            <a:r>
              <a:rPr lang="en-US" dirty="0"/>
              <a:t>Make div as fluid container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28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19083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used on scrollable area like body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32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20965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33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331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nav</a:t>
            </a:r>
            <a:r>
              <a:rPr lang="en-US" dirty="0"/>
              <a:t> bar with links</a:t>
            </a:r>
          </a:p>
          <a:p>
            <a:r>
              <a:rPr lang="en-US" dirty="0"/>
              <a:t>Add search button</a:t>
            </a:r>
          </a:p>
          <a:p>
            <a:r>
              <a:rPr lang="en-US" dirty="0"/>
              <a:t>Add breadcrumbs</a:t>
            </a:r>
          </a:p>
          <a:p>
            <a:r>
              <a:rPr lang="en-US" dirty="0"/>
              <a:t>Add pagination after p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35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40993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36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1494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system</a:t>
            </a:r>
          </a:p>
          <a:p>
            <a:r>
              <a:rPr lang="en-US" dirty="0" smtClean="0"/>
              <a:t>5</a:t>
            </a:r>
            <a:r>
              <a:rPr lang="en-US" baseline="0" dirty="0" smtClean="0"/>
              <a:t> classes : col-,</a:t>
            </a:r>
            <a:r>
              <a:rPr lang="en-US" baseline="0" dirty="0" err="1" smtClean="0"/>
              <a:t>sm,md,lg,xl</a:t>
            </a:r>
            <a:r>
              <a:rPr lang="en-US" baseline="0" dirty="0" smtClean="0"/>
              <a:t> – combine them to form dynamic n flexible layouts</a:t>
            </a:r>
          </a:p>
          <a:p>
            <a:r>
              <a:rPr lang="en-US" baseline="0" dirty="0" smtClean="0"/>
              <a:t>12 </a:t>
            </a:r>
            <a:r>
              <a:rPr lang="en-US" baseline="0" dirty="0" err="1" smtClean="0"/>
              <a:t>cols,Can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grp</a:t>
            </a:r>
            <a:r>
              <a:rPr lang="en-US" baseline="0" dirty="0" smtClean="0"/>
              <a:t> them</a:t>
            </a:r>
          </a:p>
          <a:p>
            <a:r>
              <a:rPr lang="en-US" dirty="0" smtClean="0"/>
              <a:t>Grid is responsive</a:t>
            </a:r>
          </a:p>
          <a:p>
            <a:r>
              <a:rPr lang="en-US" dirty="0" smtClean="0"/>
              <a:t>Rows, cols – rearranges based on screen size</a:t>
            </a:r>
          </a:p>
          <a:p>
            <a:endParaRPr lang="en-US" sz="1800" b="0" i="0" kern="1200" dirty="0" smtClean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The 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Bootstrap 4 grid system has five classes: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.col- (extra small devices - screen width less than 576px)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.col-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sm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- (small devices - screen width equal to or greater than 576px)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.col-md- (medium devices - screen width equal to or greater than 768px)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.col-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lg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- (large devices - screen width equal to or greater than 992px)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.col-xl- (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xlarge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 devices - screen width equal to or greater than 1200px)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37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70528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Media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compelx</a:t>
            </a:r>
            <a:r>
              <a:rPr lang="en-US" baseline="0" dirty="0" smtClean="0"/>
              <a:t> n </a:t>
            </a:r>
            <a:r>
              <a:rPr lang="en-US" baseline="0" dirty="0" err="1" smtClean="0"/>
              <a:t>repititve</a:t>
            </a:r>
            <a:r>
              <a:rPr lang="en-US" baseline="0" dirty="0" smtClean="0"/>
              <a:t>  components where some media is positioned alongside – no content </a:t>
            </a:r>
            <a:r>
              <a:rPr lang="en-US" baseline="0" dirty="0" err="1" smtClean="0"/>
              <a:t>wrpping</a:t>
            </a:r>
            <a:r>
              <a:rPr lang="en-US" baseline="0" dirty="0" smtClean="0"/>
              <a:t> – minimal </a:t>
            </a:r>
            <a:r>
              <a:rPr lang="en-US" baseline="0" dirty="0" err="1" smtClean="0"/>
              <a:t>claases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reqd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38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849156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Flexbox</a:t>
            </a:r>
            <a:r>
              <a:rPr lang="en-US" baseline="0" dirty="0" smtClean="0"/>
              <a:t> – earlier it was about using floats </a:t>
            </a:r>
          </a:p>
          <a:p>
            <a:r>
              <a:rPr lang="en-US" baseline="0" dirty="0" smtClean="0"/>
              <a:t>now recommendation is design </a:t>
            </a:r>
            <a:r>
              <a:rPr lang="en-US" b="1" baseline="0" dirty="0" smtClean="0"/>
              <a:t>websites using </a:t>
            </a:r>
            <a:r>
              <a:rPr lang="en-US" b="1" baseline="0" dirty="0" err="1" smtClean="0"/>
              <a:t>flexbox</a:t>
            </a:r>
            <a:r>
              <a:rPr lang="en-US" baseline="0" dirty="0" smtClean="0"/>
              <a:t> coz it gives u </a:t>
            </a:r>
            <a:r>
              <a:rPr lang="en-US" b="1" baseline="0" dirty="0" smtClean="0"/>
              <a:t>more control ,flexibility n ease </a:t>
            </a:r>
            <a:r>
              <a:rPr lang="en-US" baseline="0" dirty="0" smtClean="0"/>
              <a:t>to create c</a:t>
            </a:r>
            <a:r>
              <a:rPr lang="en-US" b="1" baseline="0" dirty="0" smtClean="0"/>
              <a:t>omple</a:t>
            </a:r>
            <a:r>
              <a:rPr lang="en-US" baseline="0" dirty="0" smtClean="0"/>
              <a:t>x sites</a:t>
            </a:r>
          </a:p>
          <a:p>
            <a:r>
              <a:rPr lang="en-US" baseline="0" dirty="0" smtClean="0"/>
              <a:t>and use </a:t>
            </a:r>
            <a:r>
              <a:rPr lang="en-US" b="1" baseline="0" dirty="0" smtClean="0"/>
              <a:t>floats to move content around for magazine style. </a:t>
            </a:r>
            <a:r>
              <a:rPr lang="en-US" b="0" baseline="0" dirty="0" smtClean="0"/>
              <a:t>Float control was limited had to use other </a:t>
            </a:r>
            <a:r>
              <a:rPr lang="en-US" b="0" baseline="0" dirty="0" err="1" smtClean="0"/>
              <a:t>atrrs</a:t>
            </a:r>
            <a:r>
              <a:rPr lang="en-US" b="0" baseline="0" dirty="0" smtClean="0"/>
              <a:t> for placing(margin/padding</a:t>
            </a:r>
            <a:r>
              <a:rPr lang="en-US" b="1" baseline="0" dirty="0" smtClean="0"/>
              <a:t>)</a:t>
            </a:r>
          </a:p>
          <a:p>
            <a:r>
              <a:rPr lang="en-US" b="1" baseline="0" dirty="0" smtClean="0"/>
              <a:t>Can define alignment, direction, order, size without use of other </a:t>
            </a:r>
            <a:r>
              <a:rPr lang="en-US" b="1" baseline="0" dirty="0" err="1" smtClean="0"/>
              <a:t>attrs</a:t>
            </a:r>
            <a:endParaRPr lang="en-US" b="1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39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62142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&lt;header&gt; - Defines a header for a document or a section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&lt;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nav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&gt; - Defines a container for navigation links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&lt;section&gt; - Defines a section in a document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&lt;article&gt; - Defines an independent self-contained article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&lt;aside&gt; - Defines content aside from the content (like a sidebar)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&lt;footer&gt; - Defines a footer for a document or a section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&lt;details&gt; - Defines additional details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&lt;summary&gt; - Defines a heading for the &lt;details&gt; element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04198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4663" y="727075"/>
            <a:ext cx="6478587" cy="3644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89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let me begin by introducing my self to you – I am miracle Dsouza , software developer at sabre – under the travel </a:t>
            </a:r>
            <a:r>
              <a:rPr lang="en-US" baseline="0" dirty="0" err="1" smtClean="0"/>
              <a:t>netwok</a:t>
            </a:r>
            <a:r>
              <a:rPr lang="en-US" baseline="0" dirty="0" smtClean="0"/>
              <a:t> BU and I will be your presenter for the day along with my </a:t>
            </a:r>
            <a:r>
              <a:rPr lang="en-US" baseline="0" dirty="0" err="1" smtClean="0"/>
              <a:t>collegue</a:t>
            </a:r>
            <a:r>
              <a:rPr lang="en-US" baseline="0" dirty="0" smtClean="0"/>
              <a:t> here – would u like to introduce your self ?</a:t>
            </a:r>
          </a:p>
          <a:p>
            <a:pPr defTabSz="489612">
              <a:defRPr/>
            </a:pPr>
            <a:endParaRPr lang="en-US" dirty="0">
              <a:solidFill>
                <a:srgbClr val="111111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09FD8-7D38-4A39-A51E-C572C88F07C4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855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use of grid system</a:t>
            </a:r>
          </a:p>
          <a:p>
            <a:r>
              <a:rPr lang="en-US" dirty="0"/>
              <a:t>Use flex box for 1</a:t>
            </a:r>
            <a:r>
              <a:rPr lang="en-US" baseline="30000" dirty="0"/>
              <a:t>st</a:t>
            </a:r>
            <a:r>
              <a:rPr lang="en-US" dirty="0"/>
              <a:t> section</a:t>
            </a:r>
          </a:p>
          <a:p>
            <a:r>
              <a:rPr lang="en-US" dirty="0"/>
              <a:t>Place 3 different media objects in grids</a:t>
            </a:r>
          </a:p>
          <a:p>
            <a:r>
              <a:rPr lang="en-US" dirty="0"/>
              <a:t>Add a footer at bottom and bring text to 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5405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It consist of </a:t>
            </a:r>
            <a:r>
              <a:rPr lang="en-US" sz="1800" dirty="0" err="1"/>
              <a:t>heading,row</a:t>
            </a:r>
            <a:r>
              <a:rPr lang="en-US" sz="1800" dirty="0"/>
              <a:t> and column</a:t>
            </a:r>
            <a:r>
              <a:rPr lang="en-US" sz="1800" dirty="0" smtClean="0"/>
              <a:t>,</a:t>
            </a:r>
          </a:p>
          <a:p>
            <a:r>
              <a:rPr lang="en-US" dirty="0" smtClean="0"/>
              <a:t>Tables 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The scope attribute defines a way to associate header cells and data cells in a table.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The scope attribute identifies whether a cell is a header for a column, row, or group of columns or rows.</a:t>
            </a:r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td scope="</a:t>
            </a:r>
            <a:r>
              <a:rPr lang="en-US" sz="1800" b="0" i="0" kern="1200" dirty="0" err="1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col|row|colgroup|rowgroup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88518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Lists </a:t>
            </a:r>
            <a:r>
              <a:rPr lang="en-US" dirty="0" err="1" smtClean="0"/>
              <a:t>ul</a:t>
            </a:r>
            <a:r>
              <a:rPr lang="en-US" dirty="0" smtClean="0"/>
              <a:t>/</a:t>
            </a:r>
            <a:r>
              <a:rPr lang="en-US" dirty="0" err="1" smtClean="0"/>
              <a:t>ol</a:t>
            </a:r>
            <a:r>
              <a:rPr lang="en-US" dirty="0" smtClean="0"/>
              <a:t>/li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484133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The &lt;form&gt; element can contain one or more of the following form elements: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3"/>
              </a:rPr>
              <a:t>&lt;input&gt;</a:t>
            </a:r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4"/>
              </a:rPr>
              <a:t>&lt;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4"/>
              </a:rPr>
              <a:t>textarea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4"/>
              </a:rPr>
              <a:t>&gt;</a:t>
            </a:r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5"/>
              </a:rPr>
              <a:t>&lt;button&gt;</a:t>
            </a:r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6"/>
              </a:rPr>
              <a:t>&lt;select&gt;</a:t>
            </a:r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7"/>
              </a:rPr>
              <a:t>&lt;option&gt;</a:t>
            </a:r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8"/>
              </a:rPr>
              <a:t>&lt;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8"/>
              </a:rPr>
              <a:t>optgroup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8"/>
              </a:rPr>
              <a:t>&gt;</a:t>
            </a:r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9"/>
              </a:rPr>
              <a:t>&lt;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9"/>
              </a:rPr>
              <a:t>fieldset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9"/>
              </a:rPr>
              <a:t>&gt;</a:t>
            </a:r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10"/>
              </a:rPr>
              <a:t>&lt;label&gt;</a:t>
            </a:r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Forms – grouping/borders/texts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657381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dirty="0" err="1" smtClean="0"/>
              <a:t>thumnails</a:t>
            </a:r>
            <a:r>
              <a:rPr lang="en-US" dirty="0" smtClean="0"/>
              <a:t> – class v/s </a:t>
            </a:r>
            <a:r>
              <a:rPr lang="en-US" dirty="0" err="1" smtClean="0"/>
              <a:t>borders,radius,colors</a:t>
            </a:r>
            <a:endParaRPr lang="en-US" dirty="0" smtClean="0"/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you can use </a:t>
            </a:r>
            <a:r>
              <a:rPr lang="en-US" dirty="0" smtClean="0"/>
              <a:t>.</a:t>
            </a:r>
            <a:r>
              <a:rPr lang="en-US" dirty="0" err="1" smtClean="0"/>
              <a:t>img</a:t>
            </a:r>
            <a:r>
              <a:rPr lang="en-US" dirty="0" smtClean="0"/>
              <a:t>-thumbnail</a:t>
            </a: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to give an image a rounded 1px border appearance.</a:t>
            </a:r>
            <a:endParaRPr lang="en-US" dirty="0" smtClean="0"/>
          </a:p>
          <a:p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/>
            </a:r>
            <a:b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</a:b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The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</a:t>
            </a:r>
            <a:r>
              <a:rPr lang="en-US" dirty="0"/>
              <a:t>.rounded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class adds rounded corners to an image: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The </a:t>
            </a:r>
            <a:r>
              <a:rPr lang="en-US" dirty="0"/>
              <a:t>.rounded-circle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class shapes the image to a circle: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The </a:t>
            </a:r>
            <a:r>
              <a:rPr lang="en-US" dirty="0"/>
              <a:t>.</a:t>
            </a:r>
            <a:r>
              <a:rPr lang="en-US" dirty="0" err="1"/>
              <a:t>img</a:t>
            </a:r>
            <a:r>
              <a:rPr lang="en-US" dirty="0"/>
              <a:t>-thumbnail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class shapes the image to a thumbnail (bordered):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Create responsive images by adding an </a:t>
            </a:r>
            <a:r>
              <a:rPr lang="en-US" dirty="0"/>
              <a:t>.</a:t>
            </a:r>
            <a:r>
              <a:rPr lang="en-US" dirty="0" err="1"/>
              <a:t>img</a:t>
            </a:r>
            <a:r>
              <a:rPr lang="en-US" dirty="0"/>
              <a:t>-fluid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class to the </a:t>
            </a: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tag.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Float an image to the right with the </a:t>
            </a:r>
            <a:r>
              <a:rPr lang="en-US" dirty="0"/>
              <a:t>.float-right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class or to the left with </a:t>
            </a:r>
            <a:r>
              <a:rPr lang="en-US" dirty="0"/>
              <a:t>.float-left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094301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Card’ – </a:t>
            </a:r>
          </a:p>
          <a:p>
            <a:r>
              <a:rPr lang="en-US" dirty="0" smtClean="0"/>
              <a:t>replaces wells/panels/tabs –</a:t>
            </a:r>
          </a:p>
          <a:p>
            <a:r>
              <a:rPr lang="en-US" dirty="0" smtClean="0"/>
              <a:t> is a bordered box with padding around its content. </a:t>
            </a:r>
          </a:p>
          <a:p>
            <a:r>
              <a:rPr lang="en-US" dirty="0" smtClean="0"/>
              <a:t>Includes </a:t>
            </a:r>
            <a:r>
              <a:rPr lang="en-US" dirty="0" err="1" smtClean="0"/>
              <a:t>headers,footers,colors,content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</a:t>
            </a:r>
            <a:endParaRPr lang="en-US" sz="1800" b="0" i="0" kern="1200" dirty="0" smtClean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 smtClean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It 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includes options for headers and footers, a wide variety of content, contextual background colors, and powerful display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If you’re familiar with Bootstrap 3, cards replace our old panels, wells, and thumbnails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Cards are built with as little markup and styles as possible, but still manage to deliver a ton of control and customization.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Built with flexbox, they offer easy alignment and mix well with other Bootstrap 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12288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table above pagination with dark header</a:t>
            </a:r>
          </a:p>
          <a:p>
            <a:r>
              <a:rPr lang="en-US" dirty="0"/>
              <a:t>Make 2 images round using image thumbnails</a:t>
            </a:r>
          </a:p>
          <a:p>
            <a:r>
              <a:rPr lang="en-US" dirty="0"/>
              <a:t>Add list groups</a:t>
            </a:r>
          </a:p>
          <a:p>
            <a:r>
              <a:rPr lang="en-US" dirty="0"/>
              <a:t>Create 2 cards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54646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Use the </a:t>
            </a:r>
            <a:r>
              <a:rPr lang="en-US" dirty="0"/>
              <a:t>.badge-pill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modifier class to make badges more rounded (with a larger </a:t>
            </a:r>
            <a:r>
              <a:rPr lang="en-US" dirty="0"/>
              <a:t>border-radius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and additional horizontal </a:t>
            </a:r>
            <a:r>
              <a:rPr lang="en-US" dirty="0"/>
              <a:t>padding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). 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Depending on the specific situation, these badges may seem like random additional words or numbers at the end of a sentence, link, or button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Use the </a:t>
            </a:r>
            <a:r>
              <a:rPr lang="en-US" dirty="0"/>
              <a:t>.label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class,  followed by one of the six contextual classes </a:t>
            </a:r>
            <a:r>
              <a:rPr lang="en-US" dirty="0"/>
              <a:t>.label-default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, </a:t>
            </a:r>
            <a:r>
              <a:rPr lang="en-US" dirty="0"/>
              <a:t>.label-primary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, </a:t>
            </a:r>
            <a:r>
              <a:rPr lang="en-US" dirty="0"/>
              <a:t>.label-success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, </a:t>
            </a:r>
            <a:r>
              <a:rPr lang="en-US" dirty="0"/>
              <a:t>.label-info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, </a:t>
            </a:r>
            <a:r>
              <a:rPr lang="en-US" dirty="0"/>
              <a:t>.label-</a:t>
            </a:r>
            <a:r>
              <a:rPr lang="en-US" dirty="0" err="1"/>
              <a:t>warning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or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</a:t>
            </a:r>
            <a:r>
              <a:rPr lang="en-US" dirty="0"/>
              <a:t>.label-danger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, within a </a:t>
            </a:r>
            <a:r>
              <a:rPr lang="en-US" dirty="0"/>
              <a:t>&lt;span&gt;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element to create a 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labe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52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22062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built with CSS 3D transforms and a bit of JavaScript. 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It works with a series of images, text, or custom markup. It also includes support for previous/next controls and indicators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53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99410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Conveying meaning to assistive technologies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Using color to add meaning only provides a visual indication, which will not be conveyed to users of assistive technologies – such as screen readers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55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7584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 Great place to work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largest Development center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8047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alert message for start coding</a:t>
            </a:r>
          </a:p>
          <a:p>
            <a:r>
              <a:rPr lang="en-US" dirty="0"/>
              <a:t>Add badges at the side of card titles</a:t>
            </a:r>
          </a:p>
          <a:p>
            <a:r>
              <a:rPr lang="en-US" dirty="0"/>
              <a:t>Add </a:t>
            </a:r>
            <a:r>
              <a:rPr lang="en-US" dirty="0" err="1"/>
              <a:t>carasol</a:t>
            </a:r>
            <a:r>
              <a:rPr lang="en-US" dirty="0"/>
              <a:t> hidden ,which will collapse based on clicking green button from section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56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83631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it is a pop-up box that appears when the user clicks on an element. The difference is that the popover can contain much more content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Popovers rely on the 3rd party library 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3"/>
              </a:rPr>
              <a:t>Popper.js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for positioning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Popovers require the 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4"/>
              </a:rPr>
              <a:t>tooltip plugin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as a dependency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60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966196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</a:t>
            </a:r>
          </a:p>
          <a:p>
            <a:r>
              <a:rPr lang="en-US" dirty="0"/>
              <a:t>Striped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61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3663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To create a tooltip, add the data-toggle="tooltip" attribute to an element.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Use the title attribute to specify the text that should be displayed inside the tooltip</a:t>
            </a:r>
          </a:p>
          <a:p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Tooltips must be initialized with jQuery: select the specified element and call the </a:t>
            </a:r>
            <a:r>
              <a:rPr lang="en-US" dirty="0"/>
              <a:t>tooltip()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62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75779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modal</a:t>
            </a:r>
          </a:p>
          <a:p>
            <a:r>
              <a:rPr lang="en-US" dirty="0"/>
              <a:t>Add jumbotron in modal</a:t>
            </a:r>
          </a:p>
          <a:p>
            <a:r>
              <a:rPr lang="en-US" dirty="0"/>
              <a:t>Make a link tooltip in modal</a:t>
            </a:r>
          </a:p>
          <a:p>
            <a:r>
              <a:rPr lang="en-US" dirty="0"/>
              <a:t>Make learn more button click show a popover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63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54139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Great for images, buttons, or any other element.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65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911142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Includes support for some of the more common values, as well as some extras for controlling display when printing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67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30703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based on intrinsic aspect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68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843583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Use these shorthand utilities for quickly configuring the position of an element.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Quick positioning classes are available, though they are not responsive.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Position an element at the top of the viewport, from edge to edge, but only after you scroll past it. The </a:t>
            </a:r>
            <a:r>
              <a:rPr lang="en-US" dirty="0"/>
              <a:t>.sticky-top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 utility uses CSS’s </a:t>
            </a:r>
            <a:r>
              <a:rPr lang="en-US" dirty="0"/>
              <a:t>position: sticky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, which isn’t fully supported in all browsers.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69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764384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border color for modal content to red</a:t>
            </a:r>
          </a:p>
          <a:p>
            <a:r>
              <a:rPr lang="en-US" dirty="0"/>
              <a:t>Add a </a:t>
            </a:r>
            <a:r>
              <a:rPr lang="en-US" dirty="0" err="1"/>
              <a:t>iframe</a:t>
            </a:r>
            <a:r>
              <a:rPr lang="en-US" dirty="0"/>
              <a:t> with video link of you tube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70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3956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Mobile first and responsive UI’s?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bootstrap?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</a:t>
            </a:r>
            <a:r>
              <a:rPr lang="en-US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snew</a:t>
            </a: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bootstrap 4 – </a:t>
            </a:r>
            <a:r>
              <a:rPr lang="en-US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flexbox</a:t>
            </a: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cards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bootstrap over other frameworks?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to debug different viewports at the browser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Viewports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 queries for mobile first approach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 icons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Navigation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Forms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 4 </a:t>
            </a:r>
            <a:r>
              <a:rPr lang="en-US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Jumbotron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 4 Badges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10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breadcrumbs 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10" dirty="0" smtClean="0">
                <a:solidFill>
                  <a:srgbClr val="FF0000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Pagination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spc="10" dirty="0" err="1" smtClean="0">
                <a:solidFill>
                  <a:srgbClr val="333333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flexbox</a:t>
            </a:r>
            <a:r>
              <a:rPr lang="en-US" sz="1800" spc="10" dirty="0" smtClean="0">
                <a:solidFill>
                  <a:srgbClr val="333333"/>
                </a:solidFill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 cards in Bootstrap 4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 and customized alerts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Css</a:t>
            </a: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key frames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Progress bars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Scrollspy</a:t>
            </a: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 4 Carousel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Bootstrap 4 Tooltip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Bootstrap 4 Utilities</a:t>
            </a:r>
            <a:endParaRPr lang="en-US" sz="1800" dirty="0" smtClean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Hands on Experience with Bootstrap 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basic webpage skeleton will be provided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 will implement the concepts mentioned above as we introduce them to you. </a:t>
            </a:r>
            <a:endParaRPr lang="en-US" sz="1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you will have a mobile first cum responsive webpage  built. </a:t>
            </a:r>
            <a:endParaRPr lang="en-US" sz="18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543924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https://mdbootstrap.com/css/animations/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72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543943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Glyphicons</a:t>
            </a:r>
            <a:r>
              <a:rPr lang="en-US" dirty="0"/>
              <a:t> can be used in text, buttons, toolbars, navigation, forms, etc.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While icon fonts in general do have some issues, I don't recall that being the primary consideration for dropping them. The more pressing concern was that (A) some folks don't need/want icons (B) many folks were using other icon fonts (such as Font Awesome); for folks in these circumstances, Bootstrap including its own icon font led to unnecessary bloat. Plus, dedicated icon font projects could do a better job than us.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Tertiary concerns: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How to best deal with the paths of assets (such as web fonts) in Less/Sass packages seems to be a bit of an open question. Dropping the icon font means we don't have to wrestle with this.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Since we merely packaged 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Glyphicons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 and aren't font authors ourselves, all we could do regarding reports of bugs in 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Glyphicons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 itself was forward them to the author of 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Glyphicons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. (To his great credit, he was fairly responsive, especially considering that it was a free product.)</a:t>
            </a:r>
          </a:p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There are some misc. issues related to the design of </a:t>
            </a:r>
            <a:r>
              <a:rPr lang="en-US" sz="1800" b="0" i="0" kern="1200" dirty="0" err="1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Glyphicons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 itself and/or interactions with Bootstrap's choice of default font sizes: 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3"/>
              </a:rPr>
              <a:t>#13657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</a:rPr>
              <a:t>, </a:t>
            </a:r>
            <a:r>
              <a:rPr lang="en-US" sz="1800" b="0" i="0" u="none" strike="noStrike" kern="1200" dirty="0">
                <a:solidFill>
                  <a:schemeClr val="tx1"/>
                </a:solidFill>
                <a:effectLst/>
                <a:latin typeface="Roboto Light" charset="0"/>
                <a:ea typeface="+mn-ea"/>
                <a:cs typeface="Roboto Light" charset="0"/>
                <a:hlinkClick r:id="rId4"/>
              </a:rPr>
              <a:t>#15011</a:t>
            </a:r>
            <a:endParaRPr lang="en-US" sz="1800" b="0" i="0" kern="1200" dirty="0">
              <a:solidFill>
                <a:schemeClr val="tx1"/>
              </a:solidFill>
              <a:effectLst/>
              <a:latin typeface="Roboto Light" charset="0"/>
              <a:ea typeface="+mn-ea"/>
              <a:cs typeface="Roboto Light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73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129887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 Awesome</a:t>
            </a:r>
            <a:br>
              <a:rPr lang="en-US" dirty="0"/>
            </a:br>
            <a:r>
              <a:rPr lang="en-US" dirty="0"/>
              <a:t>It is widely used by Bootstrap web designers as they look great on retina display devices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can instantly be customized in terms of size, color, drop shadow, and anything that can be done with the power of CSS.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Font Awesome version 4.7.0 is known to have around 675 icons iconic font to choose from.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74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978507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css</a:t>
            </a:r>
            <a:r>
              <a:rPr lang="en-US" dirty="0"/>
              <a:t> animation to section 1 text to keep changing color in infinite loop</a:t>
            </a:r>
          </a:p>
          <a:p>
            <a:r>
              <a:rPr lang="en-US" dirty="0"/>
              <a:t>Add user icon next to my account using font awesome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75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41038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the working sessions I mentioned a while back-----------they will cover the concept covered in that module- we will set u a goal that you need to accomplish by implementing just what we will be speaking during that module. Fair enough???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get u rolling we have provided you with the skeleton file in the input folder of the respective module and you build over that. Hence we are doing away from u starting from </a:t>
            </a:r>
            <a:r>
              <a:rPr lang="en-US" baseline="0" dirty="0" err="1" smtClean="0"/>
              <a:t>scatch</a:t>
            </a:r>
            <a:r>
              <a:rPr lang="en-US" baseline="0" dirty="0" smtClean="0"/>
              <a:t> , which in turn will help us better </a:t>
            </a:r>
            <a:r>
              <a:rPr lang="en-US" baseline="0" dirty="0" err="1" smtClean="0"/>
              <a:t>concerntrate</a:t>
            </a:r>
            <a:r>
              <a:rPr lang="en-US" baseline="0" dirty="0" smtClean="0"/>
              <a:t> on what is important.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Yeah!! Lets begin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6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70734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The goal of </a:t>
            </a:r>
            <a:r>
              <a:rPr lang="en-US" b="1" dirty="0" smtClean="0"/>
              <a:t>responsive</a:t>
            </a:r>
            <a:r>
              <a:rPr lang="en-US" dirty="0" smtClean="0"/>
              <a:t> design is to build web pages that detect the visitor's screen size and orientation and change/adapt/adjust the layout accordingly to look presentable/look good.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application- viewed on different devices- single </a:t>
            </a:r>
            <a:r>
              <a:rPr lang="en-US" dirty="0" err="1" smtClean="0"/>
              <a:t>codebasae</a:t>
            </a:r>
            <a:r>
              <a:rPr lang="en-US" dirty="0" smtClean="0"/>
              <a:t>-----------</a:t>
            </a:r>
            <a:r>
              <a:rPr lang="en-US" b="1" dirty="0" smtClean="0"/>
              <a:t>look</a:t>
            </a:r>
            <a:r>
              <a:rPr lang="en-US" dirty="0" smtClean="0"/>
              <a:t> is the </a:t>
            </a:r>
            <a:r>
              <a:rPr lang="en-US" b="1" dirty="0" smtClean="0"/>
              <a:t>same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separate designs &amp;&amp;&amp;&amp;&amp; adapts on the fly/automatically  –</a:t>
            </a:r>
            <a:r>
              <a:rPr lang="en-US" baseline="0" dirty="0" smtClean="0"/>
              <a:t> that makes it a technical approach – the automation or automatic </a:t>
            </a:r>
            <a:r>
              <a:rPr lang="en-US" baseline="0" dirty="0" err="1" smtClean="0"/>
              <a:t>chnge</a:t>
            </a:r>
            <a:r>
              <a:rPr lang="en-US" baseline="0" dirty="0" smtClean="0"/>
              <a:t> is technicality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Mobile</a:t>
            </a:r>
            <a:r>
              <a:rPr lang="en-US" baseline="0" dirty="0" smtClean="0"/>
              <a:t> </a:t>
            </a:r>
            <a:r>
              <a:rPr lang="en-US" b="1" baseline="0" dirty="0" smtClean="0"/>
              <a:t>first</a:t>
            </a:r>
            <a:r>
              <a:rPr lang="en-US" baseline="0" dirty="0" smtClean="0"/>
              <a:t> – is a design approach because its about giving in lot of </a:t>
            </a:r>
            <a:r>
              <a:rPr lang="en-US" baseline="0" dirty="0" err="1" smtClean="0"/>
              <a:t>thots</a:t>
            </a:r>
            <a:r>
              <a:rPr lang="en-US" baseline="0" dirty="0" smtClean="0"/>
              <a:t> on how u want to see the application on different devices---------------</a:t>
            </a:r>
            <a:r>
              <a:rPr lang="en-US" b="1" baseline="0" dirty="0" smtClean="0"/>
              <a:t>look</a:t>
            </a:r>
            <a:r>
              <a:rPr lang="en-US" baseline="0" dirty="0" smtClean="0"/>
              <a:t> can </a:t>
            </a:r>
            <a:r>
              <a:rPr lang="en-US" b="1" baseline="0" dirty="0" smtClean="0"/>
              <a:t>vary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err="1" smtClean="0"/>
              <a:t>Eg</a:t>
            </a:r>
            <a:r>
              <a:rPr lang="en-US" baseline="0" dirty="0" smtClean="0"/>
              <a:t>: advertisement covering </a:t>
            </a:r>
            <a:r>
              <a:rPr lang="en-US" baseline="0" dirty="0" err="1" smtClean="0"/>
              <a:t>fone</a:t>
            </a:r>
            <a:r>
              <a:rPr lang="en-US" baseline="0" dirty="0" smtClean="0"/>
              <a:t> screen or menu bar going to two lines or expandable menu(what </a:t>
            </a:r>
            <a:r>
              <a:rPr lang="en-US" baseline="0" dirty="0" err="1" smtClean="0"/>
              <a:t>wud</a:t>
            </a:r>
            <a:r>
              <a:rPr lang="en-US" baseline="0" dirty="0" smtClean="0"/>
              <a:t> u prefer??????????????)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It’s about </a:t>
            </a:r>
            <a:r>
              <a:rPr lang="en-US" b="1" baseline="0" dirty="0" smtClean="0"/>
              <a:t>starting</a:t>
            </a:r>
            <a:r>
              <a:rPr lang="en-US" baseline="0" dirty="0" smtClean="0"/>
              <a:t> </a:t>
            </a:r>
            <a:r>
              <a:rPr lang="en-US" b="1" baseline="0" dirty="0" smtClean="0"/>
              <a:t>small</a:t>
            </a:r>
            <a:r>
              <a:rPr lang="en-US" baseline="0" dirty="0" smtClean="0"/>
              <a:t> n build up for bigger screens – no overhead – no discarding – </a:t>
            </a:r>
            <a:r>
              <a:rPr lang="en-US" b="1" baseline="0" dirty="0" smtClean="0"/>
              <a:t>no</a:t>
            </a:r>
            <a:r>
              <a:rPr lang="en-US" baseline="0" dirty="0" smtClean="0"/>
              <a:t> </a:t>
            </a:r>
            <a:r>
              <a:rPr lang="en-US" b="1" baseline="0" dirty="0" smtClean="0"/>
              <a:t>wastage</a:t>
            </a:r>
            <a:r>
              <a:rPr lang="en-US" baseline="0" dirty="0" smtClean="0"/>
              <a:t> –</a:t>
            </a:r>
            <a:r>
              <a:rPr lang="en-US" baseline="0" dirty="0" err="1" smtClean="0"/>
              <a:t>hoaders</a:t>
            </a:r>
            <a:r>
              <a:rPr lang="en-US" baseline="0" dirty="0" smtClean="0"/>
              <a:t> pain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Incremental- progressive –additive building – scale upwards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Unlike </a:t>
            </a:r>
            <a:r>
              <a:rPr lang="en-US" b="1" baseline="0" dirty="0" smtClean="0"/>
              <a:t>graceful</a:t>
            </a:r>
            <a:r>
              <a:rPr lang="en-US" baseline="0" dirty="0" smtClean="0"/>
              <a:t> </a:t>
            </a:r>
            <a:r>
              <a:rPr lang="en-US" b="1" baseline="0" dirty="0" smtClean="0"/>
              <a:t>degradation-</a:t>
            </a:r>
            <a:r>
              <a:rPr lang="en-US" baseline="0" dirty="0" smtClean="0"/>
              <a:t> desktop first –optimal for big screens – lose market on </a:t>
            </a:r>
            <a:r>
              <a:rPr lang="en-US" baseline="0" dirty="0" err="1" smtClean="0"/>
              <a:t>fones</a:t>
            </a:r>
            <a:r>
              <a:rPr lang="en-US" baseline="0" dirty="0" smtClean="0"/>
              <a:t> – adapt poorly to mobile even if responsive as told in </a:t>
            </a:r>
            <a:r>
              <a:rPr lang="en-US" baseline="0" dirty="0" err="1" smtClean="0"/>
              <a:t>eg</a:t>
            </a: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Rui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mfa</a:t>
            </a:r>
            <a:r>
              <a:rPr lang="en-US" baseline="0" dirty="0" smtClean="0"/>
              <a:t>??????????????????????????????????????????</a:t>
            </a:r>
            <a:r>
              <a:rPr lang="en-US" b="1" baseline="0" dirty="0" smtClean="0"/>
              <a:t>client</a:t>
            </a:r>
            <a:r>
              <a:rPr lang="en-US" baseline="0" dirty="0" smtClean="0"/>
              <a:t> </a:t>
            </a:r>
            <a:r>
              <a:rPr lang="en-US" b="1" baseline="0" dirty="0" smtClean="0"/>
              <a:t>based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8890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Shopping</a:t>
            </a:r>
            <a:r>
              <a:rPr lang="en-US" dirty="0" smtClean="0"/>
              <a:t> </a:t>
            </a:r>
            <a:r>
              <a:rPr lang="en-US" b="1" dirty="0" smtClean="0"/>
              <a:t>trend</a:t>
            </a:r>
            <a:r>
              <a:rPr lang="en-US" dirty="0" smtClean="0"/>
              <a:t> </a:t>
            </a:r>
            <a:r>
              <a:rPr lang="en-US" b="1" dirty="0" smtClean="0"/>
              <a:t>changed</a:t>
            </a:r>
            <a:r>
              <a:rPr lang="en-US" baseline="0" dirty="0" smtClean="0"/>
              <a:t> – buying on </a:t>
            </a:r>
            <a:r>
              <a:rPr lang="en-US" baseline="0" dirty="0" err="1" smtClean="0"/>
              <a:t>fones</a:t>
            </a:r>
            <a:r>
              <a:rPr lang="en-US" baseline="0" dirty="0" smtClean="0"/>
              <a:t> over laptops</a:t>
            </a:r>
          </a:p>
          <a:p>
            <a:r>
              <a:rPr lang="en-US" b="1" baseline="0" dirty="0" err="1" smtClean="0"/>
              <a:t>Rui</a:t>
            </a:r>
            <a:r>
              <a:rPr lang="en-US" baseline="0" dirty="0" smtClean="0"/>
              <a:t>: </a:t>
            </a:r>
            <a:r>
              <a:rPr lang="en-US" b="1" baseline="0" dirty="0" smtClean="0"/>
              <a:t>one</a:t>
            </a:r>
            <a:r>
              <a:rPr lang="en-US" baseline="0" dirty="0" smtClean="0"/>
              <a:t> </a:t>
            </a:r>
            <a:r>
              <a:rPr lang="en-US" b="1" baseline="0" dirty="0" smtClean="0"/>
              <a:t>code</a:t>
            </a:r>
            <a:r>
              <a:rPr lang="en-US" baseline="0" dirty="0" smtClean="0"/>
              <a:t> </a:t>
            </a:r>
            <a:r>
              <a:rPr lang="en-US" b="1" baseline="0" dirty="0" smtClean="0"/>
              <a:t>base</a:t>
            </a:r>
            <a:r>
              <a:rPr lang="en-US" baseline="0" dirty="0" smtClean="0"/>
              <a:t> – simple to maintain, save </a:t>
            </a:r>
            <a:r>
              <a:rPr lang="en-US" baseline="0" dirty="0" err="1" smtClean="0"/>
              <a:t>expenditure,easier</a:t>
            </a:r>
            <a:r>
              <a:rPr lang="en-US" baseline="0" dirty="0" smtClean="0"/>
              <a:t> to handle or improve, no scrolls</a:t>
            </a:r>
          </a:p>
          <a:p>
            <a:r>
              <a:rPr lang="en-US" b="1" baseline="0" dirty="0" smtClean="0"/>
              <a:t>MFA</a:t>
            </a:r>
            <a:r>
              <a:rPr lang="en-US" baseline="0" dirty="0" smtClean="0"/>
              <a:t>: convenient to mobile users, on the fly, </a:t>
            </a:r>
            <a:r>
              <a:rPr lang="en-US" b="1" baseline="0" dirty="0" smtClean="0"/>
              <a:t>better</a:t>
            </a:r>
            <a:r>
              <a:rPr lang="en-US" baseline="0" dirty="0" smtClean="0"/>
              <a:t> </a:t>
            </a:r>
            <a:r>
              <a:rPr lang="en-US" b="1" baseline="0" dirty="0" smtClean="0"/>
              <a:t>user</a:t>
            </a:r>
            <a:r>
              <a:rPr lang="en-US" baseline="0" dirty="0" smtClean="0"/>
              <a:t> </a:t>
            </a:r>
            <a:r>
              <a:rPr lang="en-US" b="1" baseline="0" dirty="0" smtClean="0"/>
              <a:t>experience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In gen: </a:t>
            </a:r>
            <a:r>
              <a:rPr lang="en-US" b="1" baseline="0" dirty="0" err="1" smtClean="0"/>
              <a:t>ui</a:t>
            </a:r>
            <a:r>
              <a:rPr lang="en-US" b="1" baseline="0" dirty="0" smtClean="0"/>
              <a:t> is face the world sees- </a:t>
            </a:r>
            <a:r>
              <a:rPr lang="en-US" baseline="0" dirty="0" smtClean="0"/>
              <a:t>backend can be impressive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ui</a:t>
            </a:r>
            <a:r>
              <a:rPr lang="en-US" baseline="0" dirty="0" smtClean="0"/>
              <a:t> has to be attractive and sticky for customers – it has to b pleasing to the eye – the positive vibe plays a big role in shaping a product market.</a:t>
            </a:r>
          </a:p>
          <a:p>
            <a:r>
              <a:rPr lang="en-US" baseline="0" dirty="0" smtClean="0"/>
              <a:t>Shabby – unapproachable will push </a:t>
            </a:r>
            <a:r>
              <a:rPr lang="en-US" baseline="0" dirty="0" err="1" smtClean="0"/>
              <a:t>cust</a:t>
            </a:r>
            <a:r>
              <a:rPr lang="en-US" baseline="0" dirty="0" smtClean="0"/>
              <a:t> away.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Would u prefer scrolls n header covering ur </a:t>
            </a:r>
            <a:r>
              <a:rPr lang="en-US" baseline="0" dirty="0" err="1" smtClean="0"/>
              <a:t>frst</a:t>
            </a:r>
            <a:r>
              <a:rPr lang="en-US" baseline="0" dirty="0" smtClean="0"/>
              <a:t> screen or a image which is 2 screens big</a:t>
            </a:r>
            <a:r>
              <a:rPr lang="en-US" b="1" baseline="0" dirty="0" smtClean="0"/>
              <a:t>? If we </a:t>
            </a:r>
            <a:r>
              <a:rPr lang="en-US" b="1" baseline="0" dirty="0" err="1" smtClean="0"/>
              <a:t>wudnt</a:t>
            </a:r>
            <a:r>
              <a:rPr lang="en-US" b="1" baseline="0" dirty="0" smtClean="0"/>
              <a:t> – </a:t>
            </a:r>
            <a:r>
              <a:rPr lang="en-US" b="1" baseline="0" dirty="0" err="1" smtClean="0"/>
              <a:t>custmorers</a:t>
            </a:r>
            <a:r>
              <a:rPr lang="en-US" b="1" baseline="0" dirty="0" smtClean="0"/>
              <a:t> are finally people like us </a:t>
            </a:r>
            <a:r>
              <a:rPr lang="en-US" baseline="0" dirty="0" smtClean="0"/>
              <a:t>--- y </a:t>
            </a:r>
            <a:r>
              <a:rPr lang="en-US" baseline="0" dirty="0" err="1" smtClean="0"/>
              <a:t>wud</a:t>
            </a:r>
            <a:r>
              <a:rPr lang="en-US" baseline="0" dirty="0" smtClean="0"/>
              <a:t> they want something like that?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20224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Lib</a:t>
            </a:r>
            <a:r>
              <a:rPr lang="en-US" baseline="0" dirty="0" smtClean="0"/>
              <a:t> – </a:t>
            </a:r>
            <a:r>
              <a:rPr lang="en-US" b="1" baseline="0" dirty="0" smtClean="0"/>
              <a:t>ready to use stuff </a:t>
            </a:r>
            <a:r>
              <a:rPr lang="en-US" baseline="0" dirty="0" smtClean="0"/>
              <a:t>in the form of class </a:t>
            </a:r>
          </a:p>
          <a:p>
            <a:r>
              <a:rPr lang="en-US" baseline="0" dirty="0" smtClean="0"/>
              <a:t>Most popular </a:t>
            </a:r>
          </a:p>
          <a:p>
            <a:r>
              <a:rPr lang="en-US" baseline="0" dirty="0" smtClean="0"/>
              <a:t>Provides html ,</a:t>
            </a:r>
            <a:r>
              <a:rPr lang="en-US" baseline="0" dirty="0" err="1" smtClean="0"/>
              <a:t>css,js</a:t>
            </a:r>
            <a:r>
              <a:rPr lang="en-US" baseline="0" dirty="0" smtClean="0"/>
              <a:t> </a:t>
            </a:r>
            <a:r>
              <a:rPr lang="en-US" b="1" baseline="0" dirty="0" smtClean="0"/>
              <a:t>template</a:t>
            </a:r>
            <a:r>
              <a:rPr lang="en-US" baseline="0" dirty="0" smtClean="0"/>
              <a:t>s for </a:t>
            </a:r>
            <a:r>
              <a:rPr lang="en-US" baseline="0" dirty="0" err="1" smtClean="0"/>
              <a:t>typography,forms,buttons,navs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everythn</a:t>
            </a:r>
            <a:r>
              <a:rPr lang="en-US" baseline="0" dirty="0" smtClean="0"/>
              <a:t> under the sun literally</a:t>
            </a:r>
          </a:p>
          <a:p>
            <a:r>
              <a:rPr lang="en-US" baseline="0" dirty="0" smtClean="0"/>
              <a:t>Easy to use and </a:t>
            </a:r>
            <a:r>
              <a:rPr lang="en-US" b="1" baseline="0" dirty="0" smtClean="0"/>
              <a:t>learn</a:t>
            </a:r>
            <a:r>
              <a:rPr lang="en-US" baseline="0" dirty="0" smtClean="0"/>
              <a:t> and </a:t>
            </a:r>
          </a:p>
          <a:p>
            <a:r>
              <a:rPr lang="en-US" baseline="0" dirty="0" smtClean="0"/>
              <a:t>easy n quick </a:t>
            </a:r>
            <a:r>
              <a:rPr lang="en-US" b="1" baseline="0" dirty="0" err="1" smtClean="0"/>
              <a:t>dev</a:t>
            </a:r>
            <a:endParaRPr lang="en-US" b="1" baseline="0" dirty="0" smtClean="0"/>
          </a:p>
          <a:p>
            <a:r>
              <a:rPr lang="en-US" baseline="0" dirty="0" smtClean="0"/>
              <a:t>In place of </a:t>
            </a:r>
            <a:r>
              <a:rPr lang="en-US" b="1" baseline="0" dirty="0" smtClean="0"/>
              <a:t>endless adjustments </a:t>
            </a:r>
            <a:r>
              <a:rPr lang="en-US" baseline="0" dirty="0" smtClean="0"/>
              <a:t>with margin n padding/display n visibility n spans n div creation-----------simply use classes- ready made--------</a:t>
            </a:r>
            <a:r>
              <a:rPr lang="en-US" b="1" baseline="0" dirty="0" smtClean="0"/>
              <a:t>why </a:t>
            </a:r>
            <a:r>
              <a:rPr lang="en-US" b="1" baseline="0" dirty="0" err="1" smtClean="0"/>
              <a:t>wud</a:t>
            </a:r>
            <a:r>
              <a:rPr lang="en-US" b="1" baseline="0" dirty="0" smtClean="0"/>
              <a:t> u cook biryani </a:t>
            </a:r>
            <a:r>
              <a:rPr lang="en-US" b="1" baseline="0" dirty="0" err="1" smtClean="0"/>
              <a:t>whenu</a:t>
            </a:r>
            <a:r>
              <a:rPr lang="en-US" b="1" baseline="0" dirty="0" smtClean="0"/>
              <a:t> can make </a:t>
            </a:r>
            <a:r>
              <a:rPr lang="en-US" b="1" baseline="0" dirty="0" err="1" smtClean="0"/>
              <a:t>maggi</a:t>
            </a:r>
            <a:r>
              <a:rPr lang="en-US" b="1" baseline="0" dirty="0" smtClean="0"/>
              <a:t>???????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pPr/>
              <a:t>10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443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42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556951"/>
            <a:ext cx="5410201" cy="4620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324600" y="1556951"/>
            <a:ext cx="5410200" cy="46200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528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9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,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020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6102096" y="0"/>
            <a:ext cx="6089904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600" b="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Roboto Light" charset="0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664208"/>
            <a:ext cx="5189025" cy="1225296"/>
          </a:xfrm>
        </p:spPr>
        <p:txBody>
          <a:bodyPr rIns="0" anchor="b" anchorCtr="0">
            <a:noAutofit/>
          </a:bodyPr>
          <a:lstStyle>
            <a:lvl1pPr algn="l">
              <a:lnSpc>
                <a:spcPct val="90000"/>
              </a:lnSpc>
              <a:defRPr sz="4800" b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892814"/>
            <a:ext cx="5189026" cy="369332"/>
          </a:xfrm>
        </p:spPr>
        <p:txBody>
          <a:bodyPr rIns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000" b="0" i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Content here</a:t>
            </a:r>
            <a:endParaRPr lang="th-TH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1683" y="3556575"/>
            <a:ext cx="186121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2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 Over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897" cy="686759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bIns="822960" anchor="ctr" anchorCtr="1">
            <a:normAutofit/>
          </a:bodyPr>
          <a:lstStyle>
            <a:lvl1pPr marL="0" indent="0">
              <a:buNone/>
              <a:defRPr sz="1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insert full-page image &gt;&gt; Then right-click and send to back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556252" y="856476"/>
            <a:ext cx="6000959" cy="1477328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0" tIns="182880" rIns="182880" bIns="182880" anchor="t" anchorCtr="0">
            <a:sp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Optional key message statement</a:t>
            </a:r>
          </a:p>
        </p:txBody>
      </p:sp>
    </p:spTree>
    <p:extLst>
      <p:ext uri="{BB962C8B-B14F-4D97-AF65-F5344CB8AC3E}">
        <p14:creationId xmlns:p14="http://schemas.microsoft.com/office/powerpoint/2010/main" val="2037737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78757" y="1005149"/>
            <a:ext cx="2118454" cy="292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791575" y="6219825"/>
            <a:ext cx="3400425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8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bre logo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4088027" y="2942011"/>
            <a:ext cx="4015946" cy="973978"/>
            <a:chOff x="968376" y="633413"/>
            <a:chExt cx="9772650" cy="2370138"/>
          </a:xfrm>
          <a:solidFill>
            <a:schemeClr val="accent1"/>
          </a:solidFill>
        </p:grpSpPr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8613776" y="1333500"/>
              <a:ext cx="1984375" cy="1658938"/>
            </a:xfrm>
            <a:custGeom>
              <a:avLst/>
              <a:gdLst>
                <a:gd name="T0" fmla="*/ 509 w 555"/>
                <a:gd name="T1" fmla="*/ 310 h 463"/>
                <a:gd name="T2" fmla="*/ 240 w 555"/>
                <a:gd name="T3" fmla="*/ 463 h 463"/>
                <a:gd name="T4" fmla="*/ 30 w 555"/>
                <a:gd name="T5" fmla="*/ 229 h 463"/>
                <a:gd name="T6" fmla="*/ 324 w 555"/>
                <a:gd name="T7" fmla="*/ 0 h 463"/>
                <a:gd name="T8" fmla="*/ 529 w 555"/>
                <a:gd name="T9" fmla="*/ 240 h 463"/>
                <a:gd name="T10" fmla="*/ 523 w 555"/>
                <a:gd name="T11" fmla="*/ 270 h 463"/>
                <a:gd name="T12" fmla="*/ 220 w 555"/>
                <a:gd name="T13" fmla="*/ 270 h 463"/>
                <a:gd name="T14" fmla="*/ 215 w 555"/>
                <a:gd name="T15" fmla="*/ 303 h 463"/>
                <a:gd name="T16" fmla="*/ 262 w 555"/>
                <a:gd name="T17" fmla="*/ 355 h 463"/>
                <a:gd name="T18" fmla="*/ 325 w 555"/>
                <a:gd name="T19" fmla="*/ 310 h 463"/>
                <a:gd name="T20" fmla="*/ 509 w 555"/>
                <a:gd name="T21" fmla="*/ 310 h 463"/>
                <a:gd name="T22" fmla="*/ 353 w 555"/>
                <a:gd name="T23" fmla="*/ 178 h 463"/>
                <a:gd name="T24" fmla="*/ 355 w 555"/>
                <a:gd name="T25" fmla="*/ 167 h 463"/>
                <a:gd name="T26" fmla="*/ 310 w 555"/>
                <a:gd name="T27" fmla="*/ 108 h 463"/>
                <a:gd name="T28" fmla="*/ 240 w 555"/>
                <a:gd name="T29" fmla="*/ 178 h 463"/>
                <a:gd name="T30" fmla="*/ 353 w 555"/>
                <a:gd name="T31" fmla="*/ 178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5" h="463">
                  <a:moveTo>
                    <a:pt x="509" y="310"/>
                  </a:moveTo>
                  <a:cubicBezTo>
                    <a:pt x="477" y="402"/>
                    <a:pt x="387" y="463"/>
                    <a:pt x="240" y="463"/>
                  </a:cubicBezTo>
                  <a:cubicBezTo>
                    <a:pt x="118" y="463"/>
                    <a:pt x="0" y="391"/>
                    <a:pt x="30" y="229"/>
                  </a:cubicBezTo>
                  <a:cubicBezTo>
                    <a:pt x="54" y="92"/>
                    <a:pt x="180" y="0"/>
                    <a:pt x="324" y="0"/>
                  </a:cubicBezTo>
                  <a:cubicBezTo>
                    <a:pt x="485" y="0"/>
                    <a:pt x="555" y="111"/>
                    <a:pt x="529" y="240"/>
                  </a:cubicBezTo>
                  <a:cubicBezTo>
                    <a:pt x="523" y="270"/>
                    <a:pt x="523" y="270"/>
                    <a:pt x="523" y="270"/>
                  </a:cubicBezTo>
                  <a:cubicBezTo>
                    <a:pt x="220" y="270"/>
                    <a:pt x="220" y="270"/>
                    <a:pt x="220" y="270"/>
                  </a:cubicBezTo>
                  <a:cubicBezTo>
                    <a:pt x="219" y="273"/>
                    <a:pt x="215" y="287"/>
                    <a:pt x="215" y="303"/>
                  </a:cubicBezTo>
                  <a:cubicBezTo>
                    <a:pt x="215" y="341"/>
                    <a:pt x="236" y="355"/>
                    <a:pt x="262" y="355"/>
                  </a:cubicBezTo>
                  <a:cubicBezTo>
                    <a:pt x="289" y="355"/>
                    <a:pt x="312" y="340"/>
                    <a:pt x="325" y="310"/>
                  </a:cubicBezTo>
                  <a:lnTo>
                    <a:pt x="509" y="310"/>
                  </a:lnTo>
                  <a:close/>
                  <a:moveTo>
                    <a:pt x="353" y="178"/>
                  </a:moveTo>
                  <a:cubicBezTo>
                    <a:pt x="355" y="167"/>
                    <a:pt x="355" y="167"/>
                    <a:pt x="355" y="167"/>
                  </a:cubicBezTo>
                  <a:cubicBezTo>
                    <a:pt x="362" y="134"/>
                    <a:pt x="345" y="108"/>
                    <a:pt x="310" y="108"/>
                  </a:cubicBezTo>
                  <a:cubicBezTo>
                    <a:pt x="277" y="108"/>
                    <a:pt x="250" y="132"/>
                    <a:pt x="240" y="178"/>
                  </a:cubicBezTo>
                  <a:cubicBezTo>
                    <a:pt x="353" y="178"/>
                    <a:pt x="353" y="178"/>
                    <a:pt x="353" y="1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7212013" y="1362075"/>
              <a:ext cx="1584325" cy="1579563"/>
            </a:xfrm>
            <a:custGeom>
              <a:avLst/>
              <a:gdLst>
                <a:gd name="T0" fmla="*/ 393 w 443"/>
                <a:gd name="T1" fmla="*/ 0 h 441"/>
                <a:gd name="T2" fmla="*/ 285 w 443"/>
                <a:gd name="T3" fmla="*/ 61 h 441"/>
                <a:gd name="T4" fmla="*/ 281 w 443"/>
                <a:gd name="T5" fmla="*/ 61 h 441"/>
                <a:gd name="T6" fmla="*/ 287 w 443"/>
                <a:gd name="T7" fmla="*/ 5 h 441"/>
                <a:gd name="T8" fmla="*/ 93 w 443"/>
                <a:gd name="T9" fmla="*/ 5 h 441"/>
                <a:gd name="T10" fmla="*/ 81 w 443"/>
                <a:gd name="T11" fmla="*/ 62 h 441"/>
                <a:gd name="T12" fmla="*/ 188 w 443"/>
                <a:gd name="T13" fmla="*/ 51 h 441"/>
                <a:gd name="T14" fmla="*/ 186 w 443"/>
                <a:gd name="T15" fmla="*/ 62 h 441"/>
                <a:gd name="T16" fmla="*/ 77 w 443"/>
                <a:gd name="T17" fmla="*/ 79 h 441"/>
                <a:gd name="T18" fmla="*/ 0 w 443"/>
                <a:gd name="T19" fmla="*/ 441 h 441"/>
                <a:gd name="T20" fmla="*/ 210 w 443"/>
                <a:gd name="T21" fmla="*/ 441 h 441"/>
                <a:gd name="T22" fmla="*/ 245 w 443"/>
                <a:gd name="T23" fmla="*/ 276 h 441"/>
                <a:gd name="T24" fmla="*/ 355 w 443"/>
                <a:gd name="T25" fmla="*/ 157 h 441"/>
                <a:gd name="T26" fmla="*/ 408 w 443"/>
                <a:gd name="T27" fmla="*/ 175 h 441"/>
                <a:gd name="T28" fmla="*/ 443 w 443"/>
                <a:gd name="T29" fmla="*/ 13 h 441"/>
                <a:gd name="T30" fmla="*/ 393 w 443"/>
                <a:gd name="T31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3" h="441">
                  <a:moveTo>
                    <a:pt x="393" y="0"/>
                  </a:moveTo>
                  <a:cubicBezTo>
                    <a:pt x="347" y="0"/>
                    <a:pt x="310" y="27"/>
                    <a:pt x="285" y="61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7" y="5"/>
                    <a:pt x="287" y="5"/>
                    <a:pt x="287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188" y="51"/>
                    <a:pt x="188" y="51"/>
                    <a:pt x="188" y="51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210" y="441"/>
                    <a:pt x="210" y="441"/>
                    <a:pt x="210" y="441"/>
                  </a:cubicBezTo>
                  <a:cubicBezTo>
                    <a:pt x="210" y="441"/>
                    <a:pt x="232" y="337"/>
                    <a:pt x="245" y="276"/>
                  </a:cubicBezTo>
                  <a:cubicBezTo>
                    <a:pt x="266" y="179"/>
                    <a:pt x="319" y="157"/>
                    <a:pt x="355" y="157"/>
                  </a:cubicBezTo>
                  <a:cubicBezTo>
                    <a:pt x="385" y="157"/>
                    <a:pt x="404" y="171"/>
                    <a:pt x="408" y="175"/>
                  </a:cubicBezTo>
                  <a:cubicBezTo>
                    <a:pt x="443" y="13"/>
                    <a:pt x="443" y="13"/>
                    <a:pt x="443" y="13"/>
                  </a:cubicBezTo>
                  <a:cubicBezTo>
                    <a:pt x="439" y="11"/>
                    <a:pt x="422" y="0"/>
                    <a:pt x="3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 userDrawn="1"/>
          </p:nvSpPr>
          <p:spPr bwMode="auto">
            <a:xfrm>
              <a:off x="968376" y="633413"/>
              <a:ext cx="2365375" cy="2370138"/>
            </a:xfrm>
            <a:custGeom>
              <a:avLst/>
              <a:gdLst>
                <a:gd name="T0" fmla="*/ 228 w 662"/>
                <a:gd name="T1" fmla="*/ 390 h 661"/>
                <a:gd name="T2" fmla="*/ 80 w 662"/>
                <a:gd name="T3" fmla="*/ 219 h 661"/>
                <a:gd name="T4" fmla="*/ 402 w 662"/>
                <a:gd name="T5" fmla="*/ 1 h 661"/>
                <a:gd name="T6" fmla="*/ 644 w 662"/>
                <a:gd name="T7" fmla="*/ 195 h 661"/>
                <a:gd name="T8" fmla="*/ 421 w 662"/>
                <a:gd name="T9" fmla="*/ 195 h 661"/>
                <a:gd name="T10" fmla="*/ 371 w 662"/>
                <a:gd name="T11" fmla="*/ 140 h 661"/>
                <a:gd name="T12" fmla="*/ 315 w 662"/>
                <a:gd name="T13" fmla="*/ 173 h 661"/>
                <a:gd name="T14" fmla="*/ 366 w 662"/>
                <a:gd name="T15" fmla="*/ 226 h 661"/>
                <a:gd name="T16" fmla="*/ 455 w 662"/>
                <a:gd name="T17" fmla="*/ 250 h 661"/>
                <a:gd name="T18" fmla="*/ 606 w 662"/>
                <a:gd name="T19" fmla="*/ 392 h 661"/>
                <a:gd name="T20" fmla="*/ 327 w 662"/>
                <a:gd name="T21" fmla="*/ 421 h 661"/>
                <a:gd name="T22" fmla="*/ 228 w 662"/>
                <a:gd name="T23" fmla="*/ 390 h 661"/>
                <a:gd name="T24" fmla="*/ 236 w 662"/>
                <a:gd name="T25" fmla="*/ 539 h 661"/>
                <a:gd name="T26" fmla="*/ 255 w 662"/>
                <a:gd name="T27" fmla="*/ 451 h 661"/>
                <a:gd name="T28" fmla="*/ 16 w 662"/>
                <a:gd name="T29" fmla="*/ 451 h 661"/>
                <a:gd name="T30" fmla="*/ 269 w 662"/>
                <a:gd name="T31" fmla="*/ 661 h 661"/>
                <a:gd name="T32" fmla="*/ 601 w 662"/>
                <a:gd name="T33" fmla="*/ 480 h 661"/>
                <a:gd name="T34" fmla="*/ 236 w 662"/>
                <a:gd name="T35" fmla="*/ 53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2" h="661">
                  <a:moveTo>
                    <a:pt x="228" y="390"/>
                  </a:moveTo>
                  <a:cubicBezTo>
                    <a:pt x="144" y="363"/>
                    <a:pt x="80" y="313"/>
                    <a:pt x="80" y="219"/>
                  </a:cubicBezTo>
                  <a:cubicBezTo>
                    <a:pt x="80" y="80"/>
                    <a:pt x="218" y="1"/>
                    <a:pt x="402" y="1"/>
                  </a:cubicBezTo>
                  <a:cubicBezTo>
                    <a:pt x="558" y="0"/>
                    <a:pt x="662" y="66"/>
                    <a:pt x="644" y="195"/>
                  </a:cubicBezTo>
                  <a:cubicBezTo>
                    <a:pt x="421" y="195"/>
                    <a:pt x="421" y="195"/>
                    <a:pt x="421" y="195"/>
                  </a:cubicBezTo>
                  <a:cubicBezTo>
                    <a:pt x="429" y="160"/>
                    <a:pt x="409" y="140"/>
                    <a:pt x="371" y="140"/>
                  </a:cubicBezTo>
                  <a:cubicBezTo>
                    <a:pt x="341" y="140"/>
                    <a:pt x="318" y="155"/>
                    <a:pt x="315" y="173"/>
                  </a:cubicBezTo>
                  <a:cubicBezTo>
                    <a:pt x="309" y="199"/>
                    <a:pt x="326" y="215"/>
                    <a:pt x="366" y="226"/>
                  </a:cubicBezTo>
                  <a:cubicBezTo>
                    <a:pt x="399" y="235"/>
                    <a:pt x="422" y="241"/>
                    <a:pt x="455" y="250"/>
                  </a:cubicBezTo>
                  <a:cubicBezTo>
                    <a:pt x="549" y="277"/>
                    <a:pt x="594" y="334"/>
                    <a:pt x="606" y="392"/>
                  </a:cubicBezTo>
                  <a:cubicBezTo>
                    <a:pt x="327" y="421"/>
                    <a:pt x="327" y="421"/>
                    <a:pt x="327" y="421"/>
                  </a:cubicBezTo>
                  <a:lnTo>
                    <a:pt x="228" y="390"/>
                  </a:lnTo>
                  <a:close/>
                  <a:moveTo>
                    <a:pt x="236" y="539"/>
                  </a:moveTo>
                  <a:cubicBezTo>
                    <a:pt x="255" y="451"/>
                    <a:pt x="255" y="451"/>
                    <a:pt x="255" y="451"/>
                  </a:cubicBezTo>
                  <a:cubicBezTo>
                    <a:pt x="16" y="451"/>
                    <a:pt x="16" y="451"/>
                    <a:pt x="16" y="451"/>
                  </a:cubicBezTo>
                  <a:cubicBezTo>
                    <a:pt x="0" y="601"/>
                    <a:pt x="117" y="661"/>
                    <a:pt x="269" y="661"/>
                  </a:cubicBezTo>
                  <a:cubicBezTo>
                    <a:pt x="414" y="661"/>
                    <a:pt x="567" y="613"/>
                    <a:pt x="601" y="480"/>
                  </a:cubicBezTo>
                  <a:cubicBezTo>
                    <a:pt x="236" y="539"/>
                    <a:pt x="236" y="539"/>
                    <a:pt x="236" y="5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 userDrawn="1"/>
          </p:nvSpPr>
          <p:spPr bwMode="auto">
            <a:xfrm>
              <a:off x="5167313" y="695325"/>
              <a:ext cx="2058988" cy="2297113"/>
            </a:xfrm>
            <a:custGeom>
              <a:avLst/>
              <a:gdLst>
                <a:gd name="T0" fmla="*/ 299 w 576"/>
                <a:gd name="T1" fmla="*/ 223 h 641"/>
                <a:gd name="T2" fmla="*/ 419 w 576"/>
                <a:gd name="T3" fmla="*/ 178 h 641"/>
                <a:gd name="T4" fmla="*/ 556 w 576"/>
                <a:gd name="T5" fmla="*/ 258 h 641"/>
                <a:gd name="T6" fmla="*/ 68 w 576"/>
                <a:gd name="T7" fmla="*/ 309 h 641"/>
                <a:gd name="T8" fmla="*/ 134 w 576"/>
                <a:gd name="T9" fmla="*/ 0 h 641"/>
                <a:gd name="T10" fmla="*/ 344 w 576"/>
                <a:gd name="T11" fmla="*/ 0 h 641"/>
                <a:gd name="T12" fmla="*/ 296 w 576"/>
                <a:gd name="T13" fmla="*/ 223 h 641"/>
                <a:gd name="T14" fmla="*/ 299 w 576"/>
                <a:gd name="T15" fmla="*/ 223 h 641"/>
                <a:gd name="T16" fmla="*/ 288 w 576"/>
                <a:gd name="T17" fmla="*/ 324 h 641"/>
                <a:gd name="T18" fmla="*/ 255 w 576"/>
                <a:gd name="T19" fmla="*/ 408 h 641"/>
                <a:gd name="T20" fmla="*/ 282 w 576"/>
                <a:gd name="T21" fmla="*/ 517 h 641"/>
                <a:gd name="T22" fmla="*/ 359 w 576"/>
                <a:gd name="T23" fmla="*/ 410 h 641"/>
                <a:gd name="T24" fmla="*/ 353 w 576"/>
                <a:gd name="T25" fmla="*/ 313 h 641"/>
                <a:gd name="T26" fmla="*/ 564 w 576"/>
                <a:gd name="T27" fmla="*/ 279 h 641"/>
                <a:gd name="T28" fmla="*/ 566 w 576"/>
                <a:gd name="T29" fmla="*/ 404 h 641"/>
                <a:gd name="T30" fmla="*/ 335 w 576"/>
                <a:gd name="T31" fmla="*/ 641 h 641"/>
                <a:gd name="T32" fmla="*/ 213 w 576"/>
                <a:gd name="T33" fmla="*/ 577 h 641"/>
                <a:gd name="T34" fmla="*/ 208 w 576"/>
                <a:gd name="T35" fmla="*/ 577 h 641"/>
                <a:gd name="T36" fmla="*/ 191 w 576"/>
                <a:gd name="T37" fmla="*/ 627 h 641"/>
                <a:gd name="T38" fmla="*/ 0 w 576"/>
                <a:gd name="T39" fmla="*/ 627 h 641"/>
                <a:gd name="T40" fmla="*/ 57 w 576"/>
                <a:gd name="T41" fmla="*/ 361 h 641"/>
                <a:gd name="T42" fmla="*/ 288 w 576"/>
                <a:gd name="T43" fmla="*/ 324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6" h="641">
                  <a:moveTo>
                    <a:pt x="299" y="223"/>
                  </a:moveTo>
                  <a:cubicBezTo>
                    <a:pt x="316" y="210"/>
                    <a:pt x="357" y="178"/>
                    <a:pt x="419" y="178"/>
                  </a:cubicBezTo>
                  <a:cubicBezTo>
                    <a:pt x="483" y="178"/>
                    <a:pt x="532" y="206"/>
                    <a:pt x="556" y="258"/>
                  </a:cubicBezTo>
                  <a:cubicBezTo>
                    <a:pt x="68" y="309"/>
                    <a:pt x="68" y="309"/>
                    <a:pt x="68" y="309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296" y="223"/>
                    <a:pt x="296" y="223"/>
                    <a:pt x="296" y="223"/>
                  </a:cubicBezTo>
                  <a:lnTo>
                    <a:pt x="299" y="223"/>
                  </a:lnTo>
                  <a:close/>
                  <a:moveTo>
                    <a:pt x="288" y="324"/>
                  </a:moveTo>
                  <a:cubicBezTo>
                    <a:pt x="274" y="342"/>
                    <a:pt x="263" y="368"/>
                    <a:pt x="255" y="408"/>
                  </a:cubicBezTo>
                  <a:cubicBezTo>
                    <a:pt x="236" y="495"/>
                    <a:pt x="256" y="517"/>
                    <a:pt x="282" y="517"/>
                  </a:cubicBezTo>
                  <a:cubicBezTo>
                    <a:pt x="316" y="517"/>
                    <a:pt x="345" y="485"/>
                    <a:pt x="359" y="410"/>
                  </a:cubicBezTo>
                  <a:cubicBezTo>
                    <a:pt x="368" y="362"/>
                    <a:pt x="366" y="327"/>
                    <a:pt x="353" y="313"/>
                  </a:cubicBezTo>
                  <a:cubicBezTo>
                    <a:pt x="564" y="279"/>
                    <a:pt x="564" y="279"/>
                    <a:pt x="564" y="279"/>
                  </a:cubicBezTo>
                  <a:cubicBezTo>
                    <a:pt x="574" y="312"/>
                    <a:pt x="576" y="355"/>
                    <a:pt x="566" y="404"/>
                  </a:cubicBezTo>
                  <a:cubicBezTo>
                    <a:pt x="535" y="559"/>
                    <a:pt x="441" y="641"/>
                    <a:pt x="335" y="641"/>
                  </a:cubicBezTo>
                  <a:cubicBezTo>
                    <a:pt x="287" y="641"/>
                    <a:pt x="234" y="628"/>
                    <a:pt x="213" y="577"/>
                  </a:cubicBezTo>
                  <a:cubicBezTo>
                    <a:pt x="208" y="577"/>
                    <a:pt x="208" y="577"/>
                    <a:pt x="208" y="577"/>
                  </a:cubicBezTo>
                  <a:cubicBezTo>
                    <a:pt x="191" y="627"/>
                    <a:pt x="191" y="627"/>
                    <a:pt x="191" y="627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57" y="361"/>
                    <a:pt x="57" y="361"/>
                    <a:pt x="57" y="361"/>
                  </a:cubicBezTo>
                  <a:cubicBezTo>
                    <a:pt x="288" y="324"/>
                    <a:pt x="288" y="324"/>
                    <a:pt x="288" y="3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auto">
            <a:xfrm>
              <a:off x="3230563" y="1314450"/>
              <a:ext cx="1893888" cy="1677988"/>
            </a:xfrm>
            <a:custGeom>
              <a:avLst/>
              <a:gdLst>
                <a:gd name="T0" fmla="*/ 304 w 530"/>
                <a:gd name="T1" fmla="*/ 301 h 468"/>
                <a:gd name="T2" fmla="*/ 243 w 530"/>
                <a:gd name="T3" fmla="*/ 360 h 468"/>
                <a:gd name="T4" fmla="*/ 206 w 530"/>
                <a:gd name="T5" fmla="*/ 309 h 468"/>
                <a:gd name="T6" fmla="*/ 277 w 530"/>
                <a:gd name="T7" fmla="*/ 264 h 468"/>
                <a:gd name="T8" fmla="*/ 311 w 530"/>
                <a:gd name="T9" fmla="*/ 264 h 468"/>
                <a:gd name="T10" fmla="*/ 304 w 530"/>
                <a:gd name="T11" fmla="*/ 301 h 468"/>
                <a:gd name="T12" fmla="*/ 250 w 530"/>
                <a:gd name="T13" fmla="*/ 151 h 468"/>
                <a:gd name="T14" fmla="*/ 303 w 530"/>
                <a:gd name="T15" fmla="*/ 103 h 468"/>
                <a:gd name="T16" fmla="*/ 336 w 530"/>
                <a:gd name="T17" fmla="*/ 148 h 468"/>
                <a:gd name="T18" fmla="*/ 332 w 530"/>
                <a:gd name="T19" fmla="*/ 165 h 468"/>
                <a:gd name="T20" fmla="*/ 529 w 530"/>
                <a:gd name="T21" fmla="*/ 144 h 468"/>
                <a:gd name="T22" fmla="*/ 311 w 530"/>
                <a:gd name="T23" fmla="*/ 0 h 468"/>
                <a:gd name="T24" fmla="*/ 56 w 530"/>
                <a:gd name="T25" fmla="*/ 153 h 468"/>
                <a:gd name="T26" fmla="*/ 53 w 530"/>
                <a:gd name="T27" fmla="*/ 163 h 468"/>
                <a:gd name="T28" fmla="*/ 248 w 530"/>
                <a:gd name="T29" fmla="*/ 163 h 468"/>
                <a:gd name="T30" fmla="*/ 250 w 530"/>
                <a:gd name="T31" fmla="*/ 151 h 468"/>
                <a:gd name="T32" fmla="*/ 8 w 530"/>
                <a:gd name="T33" fmla="*/ 284 h 468"/>
                <a:gd name="T34" fmla="*/ 0 w 530"/>
                <a:gd name="T35" fmla="*/ 340 h 468"/>
                <a:gd name="T36" fmla="*/ 137 w 530"/>
                <a:gd name="T37" fmla="*/ 468 h 468"/>
                <a:gd name="T38" fmla="*/ 281 w 530"/>
                <a:gd name="T39" fmla="*/ 413 h 468"/>
                <a:gd name="T40" fmla="*/ 283 w 530"/>
                <a:gd name="T41" fmla="*/ 413 h 468"/>
                <a:gd name="T42" fmla="*/ 279 w 530"/>
                <a:gd name="T43" fmla="*/ 454 h 468"/>
                <a:gd name="T44" fmla="*/ 477 w 530"/>
                <a:gd name="T45" fmla="*/ 454 h 468"/>
                <a:gd name="T46" fmla="*/ 525 w 530"/>
                <a:gd name="T47" fmla="*/ 228 h 468"/>
                <a:gd name="T48" fmla="*/ 530 w 530"/>
                <a:gd name="T49" fmla="*/ 199 h 468"/>
                <a:gd name="T50" fmla="*/ 8 w 530"/>
                <a:gd name="T51" fmla="*/ 28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0" h="468">
                  <a:moveTo>
                    <a:pt x="304" y="301"/>
                  </a:moveTo>
                  <a:cubicBezTo>
                    <a:pt x="297" y="334"/>
                    <a:pt x="275" y="360"/>
                    <a:pt x="243" y="360"/>
                  </a:cubicBezTo>
                  <a:cubicBezTo>
                    <a:pt x="214" y="360"/>
                    <a:pt x="200" y="336"/>
                    <a:pt x="206" y="309"/>
                  </a:cubicBezTo>
                  <a:cubicBezTo>
                    <a:pt x="211" y="287"/>
                    <a:pt x="234" y="264"/>
                    <a:pt x="277" y="264"/>
                  </a:cubicBezTo>
                  <a:cubicBezTo>
                    <a:pt x="311" y="264"/>
                    <a:pt x="311" y="264"/>
                    <a:pt x="311" y="264"/>
                  </a:cubicBezTo>
                  <a:lnTo>
                    <a:pt x="304" y="301"/>
                  </a:lnTo>
                  <a:close/>
                  <a:moveTo>
                    <a:pt x="250" y="151"/>
                  </a:moveTo>
                  <a:cubicBezTo>
                    <a:pt x="256" y="124"/>
                    <a:pt x="277" y="103"/>
                    <a:pt x="303" y="103"/>
                  </a:cubicBezTo>
                  <a:cubicBezTo>
                    <a:pt x="330" y="103"/>
                    <a:pt x="341" y="125"/>
                    <a:pt x="336" y="148"/>
                  </a:cubicBezTo>
                  <a:cubicBezTo>
                    <a:pt x="332" y="165"/>
                    <a:pt x="332" y="165"/>
                    <a:pt x="332" y="165"/>
                  </a:cubicBezTo>
                  <a:cubicBezTo>
                    <a:pt x="529" y="144"/>
                    <a:pt x="529" y="144"/>
                    <a:pt x="529" y="144"/>
                  </a:cubicBezTo>
                  <a:cubicBezTo>
                    <a:pt x="514" y="44"/>
                    <a:pt x="420" y="0"/>
                    <a:pt x="311" y="0"/>
                  </a:cubicBezTo>
                  <a:cubicBezTo>
                    <a:pt x="149" y="0"/>
                    <a:pt x="71" y="81"/>
                    <a:pt x="56" y="153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248" y="163"/>
                    <a:pt x="248" y="163"/>
                    <a:pt x="248" y="163"/>
                  </a:cubicBezTo>
                  <a:lnTo>
                    <a:pt x="250" y="151"/>
                  </a:lnTo>
                  <a:close/>
                  <a:moveTo>
                    <a:pt x="8" y="284"/>
                  </a:moveTo>
                  <a:cubicBezTo>
                    <a:pt x="2" y="301"/>
                    <a:pt x="0" y="319"/>
                    <a:pt x="0" y="340"/>
                  </a:cubicBezTo>
                  <a:cubicBezTo>
                    <a:pt x="0" y="408"/>
                    <a:pt x="51" y="468"/>
                    <a:pt x="137" y="468"/>
                  </a:cubicBezTo>
                  <a:cubicBezTo>
                    <a:pt x="215" y="468"/>
                    <a:pt x="260" y="435"/>
                    <a:pt x="281" y="413"/>
                  </a:cubicBezTo>
                  <a:cubicBezTo>
                    <a:pt x="283" y="413"/>
                    <a:pt x="283" y="413"/>
                    <a:pt x="283" y="413"/>
                  </a:cubicBezTo>
                  <a:cubicBezTo>
                    <a:pt x="279" y="454"/>
                    <a:pt x="279" y="454"/>
                    <a:pt x="279" y="454"/>
                  </a:cubicBezTo>
                  <a:cubicBezTo>
                    <a:pt x="477" y="454"/>
                    <a:pt x="477" y="454"/>
                    <a:pt x="477" y="454"/>
                  </a:cubicBezTo>
                  <a:cubicBezTo>
                    <a:pt x="525" y="228"/>
                    <a:pt x="525" y="228"/>
                    <a:pt x="525" y="228"/>
                  </a:cubicBezTo>
                  <a:cubicBezTo>
                    <a:pt x="527" y="218"/>
                    <a:pt x="529" y="208"/>
                    <a:pt x="530" y="199"/>
                  </a:cubicBezTo>
                  <a:cubicBezTo>
                    <a:pt x="8" y="284"/>
                    <a:pt x="8" y="284"/>
                    <a:pt x="8" y="2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 userDrawn="1"/>
          </p:nvSpPr>
          <p:spPr bwMode="auto">
            <a:xfrm>
              <a:off x="10429876" y="2659063"/>
              <a:ext cx="311150" cy="311150"/>
            </a:xfrm>
            <a:custGeom>
              <a:avLst/>
              <a:gdLst>
                <a:gd name="T0" fmla="*/ 44 w 87"/>
                <a:gd name="T1" fmla="*/ 0 h 87"/>
                <a:gd name="T2" fmla="*/ 87 w 87"/>
                <a:gd name="T3" fmla="*/ 44 h 87"/>
                <a:gd name="T4" fmla="*/ 43 w 87"/>
                <a:gd name="T5" fmla="*/ 87 h 87"/>
                <a:gd name="T6" fmla="*/ 0 w 87"/>
                <a:gd name="T7" fmla="*/ 44 h 87"/>
                <a:gd name="T8" fmla="*/ 43 w 87"/>
                <a:gd name="T9" fmla="*/ 0 h 87"/>
                <a:gd name="T10" fmla="*/ 44 w 87"/>
                <a:gd name="T11" fmla="*/ 0 h 87"/>
                <a:gd name="T12" fmla="*/ 43 w 87"/>
                <a:gd name="T13" fmla="*/ 7 h 87"/>
                <a:gd name="T14" fmla="*/ 9 w 87"/>
                <a:gd name="T15" fmla="*/ 44 h 87"/>
                <a:gd name="T16" fmla="*/ 44 w 87"/>
                <a:gd name="T17" fmla="*/ 81 h 87"/>
                <a:gd name="T18" fmla="*/ 79 w 87"/>
                <a:gd name="T19" fmla="*/ 44 h 87"/>
                <a:gd name="T20" fmla="*/ 44 w 87"/>
                <a:gd name="T21" fmla="*/ 7 h 87"/>
                <a:gd name="T22" fmla="*/ 43 w 87"/>
                <a:gd name="T23" fmla="*/ 7 h 87"/>
                <a:gd name="T24" fmla="*/ 35 w 87"/>
                <a:gd name="T25" fmla="*/ 69 h 87"/>
                <a:gd name="T26" fmla="*/ 28 w 87"/>
                <a:gd name="T27" fmla="*/ 69 h 87"/>
                <a:gd name="T28" fmla="*/ 28 w 87"/>
                <a:gd name="T29" fmla="*/ 20 h 87"/>
                <a:gd name="T30" fmla="*/ 41 w 87"/>
                <a:gd name="T31" fmla="*/ 19 h 87"/>
                <a:gd name="T32" fmla="*/ 57 w 87"/>
                <a:gd name="T33" fmla="*/ 23 h 87"/>
                <a:gd name="T34" fmla="*/ 61 w 87"/>
                <a:gd name="T35" fmla="*/ 33 h 87"/>
                <a:gd name="T36" fmla="*/ 51 w 87"/>
                <a:gd name="T37" fmla="*/ 45 h 87"/>
                <a:gd name="T38" fmla="*/ 51 w 87"/>
                <a:gd name="T39" fmla="*/ 45 h 87"/>
                <a:gd name="T40" fmla="*/ 60 w 87"/>
                <a:gd name="T41" fmla="*/ 57 h 87"/>
                <a:gd name="T42" fmla="*/ 63 w 87"/>
                <a:gd name="T43" fmla="*/ 69 h 87"/>
                <a:gd name="T44" fmla="*/ 55 w 87"/>
                <a:gd name="T45" fmla="*/ 69 h 87"/>
                <a:gd name="T46" fmla="*/ 51 w 87"/>
                <a:gd name="T47" fmla="*/ 57 h 87"/>
                <a:gd name="T48" fmla="*/ 41 w 87"/>
                <a:gd name="T49" fmla="*/ 48 h 87"/>
                <a:gd name="T50" fmla="*/ 35 w 87"/>
                <a:gd name="T51" fmla="*/ 48 h 87"/>
                <a:gd name="T52" fmla="*/ 35 w 87"/>
                <a:gd name="T53" fmla="*/ 69 h 87"/>
                <a:gd name="T54" fmla="*/ 35 w 87"/>
                <a:gd name="T55" fmla="*/ 42 h 87"/>
                <a:gd name="T56" fmla="*/ 41 w 87"/>
                <a:gd name="T57" fmla="*/ 42 h 87"/>
                <a:gd name="T58" fmla="*/ 53 w 87"/>
                <a:gd name="T59" fmla="*/ 34 h 87"/>
                <a:gd name="T60" fmla="*/ 41 w 87"/>
                <a:gd name="T61" fmla="*/ 25 h 87"/>
                <a:gd name="T62" fmla="*/ 35 w 87"/>
                <a:gd name="T63" fmla="*/ 26 h 87"/>
                <a:gd name="T64" fmla="*/ 35 w 87"/>
                <a:gd name="T65" fmla="*/ 4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7" h="87">
                  <a:moveTo>
                    <a:pt x="44" y="0"/>
                  </a:moveTo>
                  <a:cubicBezTo>
                    <a:pt x="68" y="0"/>
                    <a:pt x="87" y="19"/>
                    <a:pt x="87" y="44"/>
                  </a:cubicBezTo>
                  <a:cubicBezTo>
                    <a:pt x="87" y="68"/>
                    <a:pt x="68" y="87"/>
                    <a:pt x="43" y="87"/>
                  </a:cubicBezTo>
                  <a:cubicBezTo>
                    <a:pt x="20" y="87"/>
                    <a:pt x="0" y="68"/>
                    <a:pt x="0" y="44"/>
                  </a:cubicBezTo>
                  <a:cubicBezTo>
                    <a:pt x="0" y="19"/>
                    <a:pt x="20" y="0"/>
                    <a:pt x="43" y="0"/>
                  </a:cubicBezTo>
                  <a:lnTo>
                    <a:pt x="44" y="0"/>
                  </a:lnTo>
                  <a:close/>
                  <a:moveTo>
                    <a:pt x="43" y="7"/>
                  </a:moveTo>
                  <a:cubicBezTo>
                    <a:pt x="24" y="7"/>
                    <a:pt x="9" y="23"/>
                    <a:pt x="9" y="44"/>
                  </a:cubicBezTo>
                  <a:cubicBezTo>
                    <a:pt x="9" y="64"/>
                    <a:pt x="24" y="81"/>
                    <a:pt x="44" y="81"/>
                  </a:cubicBezTo>
                  <a:cubicBezTo>
                    <a:pt x="63" y="81"/>
                    <a:pt x="79" y="64"/>
                    <a:pt x="79" y="44"/>
                  </a:cubicBezTo>
                  <a:cubicBezTo>
                    <a:pt x="79" y="23"/>
                    <a:pt x="63" y="7"/>
                    <a:pt x="44" y="7"/>
                  </a:cubicBezTo>
                  <a:lnTo>
                    <a:pt x="43" y="7"/>
                  </a:lnTo>
                  <a:close/>
                  <a:moveTo>
                    <a:pt x="35" y="69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32" y="20"/>
                    <a:pt x="36" y="19"/>
                    <a:pt x="41" y="19"/>
                  </a:cubicBezTo>
                  <a:cubicBezTo>
                    <a:pt x="49" y="19"/>
                    <a:pt x="54" y="21"/>
                    <a:pt x="57" y="23"/>
                  </a:cubicBezTo>
                  <a:cubicBezTo>
                    <a:pt x="59" y="25"/>
                    <a:pt x="61" y="28"/>
                    <a:pt x="61" y="33"/>
                  </a:cubicBezTo>
                  <a:cubicBezTo>
                    <a:pt x="61" y="39"/>
                    <a:pt x="57" y="43"/>
                    <a:pt x="51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6" y="46"/>
                    <a:pt x="59" y="50"/>
                    <a:pt x="60" y="57"/>
                  </a:cubicBezTo>
                  <a:cubicBezTo>
                    <a:pt x="61" y="64"/>
                    <a:pt x="62" y="67"/>
                    <a:pt x="63" y="69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3" y="67"/>
                    <a:pt x="52" y="63"/>
                    <a:pt x="51" y="57"/>
                  </a:cubicBezTo>
                  <a:cubicBezTo>
                    <a:pt x="50" y="50"/>
                    <a:pt x="47" y="48"/>
                    <a:pt x="41" y="48"/>
                  </a:cubicBezTo>
                  <a:cubicBezTo>
                    <a:pt x="35" y="48"/>
                    <a:pt x="35" y="48"/>
                    <a:pt x="35" y="48"/>
                  </a:cubicBezTo>
                  <a:lnTo>
                    <a:pt x="35" y="69"/>
                  </a:lnTo>
                  <a:close/>
                  <a:moveTo>
                    <a:pt x="35" y="42"/>
                  </a:moveTo>
                  <a:cubicBezTo>
                    <a:pt x="41" y="42"/>
                    <a:pt x="41" y="42"/>
                    <a:pt x="41" y="42"/>
                  </a:cubicBezTo>
                  <a:cubicBezTo>
                    <a:pt x="47" y="42"/>
                    <a:pt x="53" y="40"/>
                    <a:pt x="53" y="34"/>
                  </a:cubicBezTo>
                  <a:cubicBezTo>
                    <a:pt x="53" y="29"/>
                    <a:pt x="50" y="25"/>
                    <a:pt x="41" y="25"/>
                  </a:cubicBezTo>
                  <a:cubicBezTo>
                    <a:pt x="38" y="25"/>
                    <a:pt x="37" y="25"/>
                    <a:pt x="35" y="26"/>
                  </a:cubicBezTo>
                  <a:lnTo>
                    <a:pt x="35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7199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ty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8274031" y="0"/>
            <a:ext cx="3917970" cy="685800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2743200" rIns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th-TH" sz="1800" i="0" kern="1200" baseline="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/>
              <a:t>Add image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57200" y="1550988"/>
            <a:ext cx="7351713" cy="4686300"/>
          </a:xfrm>
        </p:spPr>
        <p:txBody>
          <a:bodyPr>
            <a:noAutofit/>
          </a:bodyPr>
          <a:lstStyle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7351713" cy="4985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5539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6951"/>
            <a:ext cx="11277600" cy="46200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092336"/>
            <a:ext cx="1861210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7976216" y="6528816"/>
            <a:ext cx="3447288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confidential  |  </a:t>
            </a:r>
            <a:r>
              <a:rPr lang="en-US" sz="800" i="1" dirty="0">
                <a:solidFill>
                  <a:srgbClr val="FFFFFF">
                    <a:lumMod val="50000"/>
                  </a:srgbClr>
                </a:solidFill>
              </a:rPr>
              <a:t>©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2018 Sabre GLBL</a:t>
            </a:r>
            <a:r>
              <a:rPr lang="en-US" sz="800" i="1" baseline="0" dirty="0">
                <a:solidFill>
                  <a:schemeClr val="bg1">
                    <a:lumMod val="50000"/>
                  </a:schemeClr>
                </a:solidFill>
              </a:rPr>
              <a:t> Inc. All rights reserved.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479530" y="6536584"/>
            <a:ext cx="25527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7D422E1F-D216-4DCD-8A23-E6B63B555678}" type="slidenum">
              <a:rPr lang="en-US" sz="800" b="0" i="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800" b="0" i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5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77" r:id="rId2"/>
    <p:sldLayoutId id="2147483716" r:id="rId3"/>
    <p:sldLayoutId id="2147483762" r:id="rId4"/>
    <p:sldLayoutId id="2147483783" r:id="rId5"/>
    <p:sldLayoutId id="2147483685" r:id="rId6"/>
    <p:sldLayoutId id="2147483742" r:id="rId7"/>
    <p:sldLayoutId id="214748379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1"/>
          </a:solidFill>
          <a:latin typeface="+mj-lt"/>
          <a:ea typeface="+mj-ea"/>
          <a:cs typeface="Roboto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None/>
        <a:defRPr sz="2400" b="0" i="0" kern="1200">
          <a:solidFill>
            <a:schemeClr val="tx2"/>
          </a:solidFill>
          <a:latin typeface="+mn-lt"/>
          <a:ea typeface="+mn-ea"/>
          <a:cs typeface="Roboto Light" charset="0"/>
        </a:defRPr>
      </a:lvl1pPr>
      <a:lvl2pPr marL="274320" indent="-274320" algn="l" defTabSz="9144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2000" b="0" i="0" kern="1200">
          <a:solidFill>
            <a:schemeClr val="tx2"/>
          </a:solidFill>
          <a:latin typeface="+mn-lt"/>
          <a:ea typeface="+mn-ea"/>
          <a:cs typeface="Roboto Light" charset="0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3pPr>
      <a:lvl4pPr marL="914400" indent="-27432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Roboto" panose="02000000000000000000" pitchFamily="2" charset="0"/>
        <a:buChar char="–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Robo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6" userDrawn="1">
          <p15:clr>
            <a:srgbClr val="F26B43"/>
          </p15:clr>
        </p15:guide>
        <p15:guide id="2" orient="horz" pos="2152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CSS_Flexible_Box_Layout/Using_CSS_flexible_box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glyphicons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fontawesome.io/" TargetMode="External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hyperlink" Target="http://fontawesome.io/icons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getbootstrap.com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ontawesome.bootstrapcheatsheets.com/" TargetMode="External"/><Relationship Id="rId4" Type="http://schemas.openxmlformats.org/officeDocument/2006/relationships/hyperlink" Target="https://fontawesome.com/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727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56229"/>
            <a:ext cx="10836111" cy="44207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 library for responsive, mobile-first projects with the world's most popular front-end component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an open source toolkit for developing with HTML, CSS, and JS.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91921"/>
            <a:ext cx="10836111" cy="57700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bootstrap?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27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device options to use</a:t>
            </a:r>
          </a:p>
        </p:txBody>
      </p:sp>
      <p:pic>
        <p:nvPicPr>
          <p:cNvPr id="1027" name="Picture 3" descr="C:\Users\sg0218249\Documents\_2015 Projects\222_Presentation Strategy\Support\Samsung galaxy-S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166" y="1204029"/>
            <a:ext cx="2501537" cy="4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g0218249\Documents\_2015 Projects\222_Presentation Strategy\Support\iphone 6-wh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20" y="1017225"/>
            <a:ext cx="3157184" cy="5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09755" y="1901450"/>
            <a:ext cx="6073863" cy="4299655"/>
            <a:chOff x="3497821" y="1221186"/>
            <a:chExt cx="5398772" cy="3821762"/>
          </a:xfrm>
        </p:grpSpPr>
        <p:pic>
          <p:nvPicPr>
            <p:cNvPr id="9" name="Bild 25" descr="macbookpr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7821" y="1221186"/>
              <a:ext cx="5398772" cy="3821762"/>
            </a:xfrm>
            <a:prstGeom prst="rect">
              <a:avLst/>
            </a:prstGeom>
          </p:spPr>
        </p:pic>
        <p:sp>
          <p:nvSpPr>
            <p:cNvPr id="10" name="Rechteck 43"/>
            <p:cNvSpPr/>
            <p:nvPr/>
          </p:nvSpPr>
          <p:spPr>
            <a:xfrm>
              <a:off x="4293426" y="1513169"/>
              <a:ext cx="3759792" cy="240900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38100">
              <a:noFill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548640" rtlCol="0" anchor="t" anchorCtr="1"/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  <a:latin typeface="Roboto Light" panose="02000000000000000000" pitchFamily="2" charset="0"/>
                  <a:cs typeface="Arial" panose="020B0604020202020204" pitchFamily="34" charset="0"/>
                </a:rPr>
                <a:t>Desktop</a:t>
              </a:r>
            </a:p>
          </p:txBody>
        </p:sp>
      </p:grpSp>
      <p:sp>
        <p:nvSpPr>
          <p:cNvPr id="11" name="Rechteck 43"/>
          <p:cNvSpPr/>
          <p:nvPr/>
        </p:nvSpPr>
        <p:spPr>
          <a:xfrm>
            <a:off x="6538271" y="1780828"/>
            <a:ext cx="2117471" cy="3777800"/>
          </a:xfrm>
          <a:prstGeom prst="rect">
            <a:avLst/>
          </a:prstGeom>
          <a:solidFill>
            <a:schemeClr val="bg2">
              <a:lumMod val="95000"/>
            </a:schemeClr>
          </a:solidFill>
          <a:ln w="19050" cmpd="sng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8640" rtlCol="0" anchor="t" anchorCtr="1"/>
          <a:lstStyle/>
          <a:p>
            <a:pPr algn="ctr"/>
            <a:endParaRPr lang="en-US" sz="1200" dirty="0">
              <a:solidFill>
                <a:schemeClr val="tx2"/>
              </a:solidFill>
              <a:latin typeface="Roboto Light" panose="02000000000000000000" pitchFamily="2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solidFill>
                <a:schemeClr val="tx2"/>
              </a:solidFill>
              <a:latin typeface="Roboto Light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Roboto Light" panose="02000000000000000000" pitchFamily="2" charset="0"/>
                <a:cs typeface="Arial" panose="020B0604020202020204" pitchFamily="34" charset="0"/>
              </a:rPr>
              <a:t>iPhone 6</a:t>
            </a:r>
          </a:p>
        </p:txBody>
      </p:sp>
      <p:sp>
        <p:nvSpPr>
          <p:cNvPr id="12" name="Rechteck 43"/>
          <p:cNvSpPr/>
          <p:nvPr/>
        </p:nvSpPr>
        <p:spPr>
          <a:xfrm>
            <a:off x="9360197" y="1741500"/>
            <a:ext cx="2225248" cy="3961097"/>
          </a:xfrm>
          <a:prstGeom prst="rect">
            <a:avLst/>
          </a:prstGeom>
          <a:solidFill>
            <a:schemeClr val="bg2">
              <a:lumMod val="95000"/>
            </a:schemeClr>
          </a:solidFill>
          <a:ln w="19050" cmpd="sng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548640" rtlCol="0" anchor="t" anchorCtr="1"/>
          <a:lstStyle/>
          <a:p>
            <a:pPr algn="ctr"/>
            <a:endParaRPr lang="en-US" sz="1200" dirty="0">
              <a:solidFill>
                <a:schemeClr val="tx2"/>
              </a:solidFill>
              <a:latin typeface="Roboto Light" panose="02000000000000000000" pitchFamily="2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solidFill>
                <a:schemeClr val="tx2"/>
              </a:solidFill>
              <a:latin typeface="Roboto Light" panose="020000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Roboto Light" panose="02000000000000000000" pitchFamily="2" charset="0"/>
                <a:cs typeface="Arial" panose="020B0604020202020204" pitchFamily="34" charset="0"/>
              </a:rPr>
              <a:t>Samsung Galaxy S6</a:t>
            </a:r>
          </a:p>
        </p:txBody>
      </p:sp>
    </p:spTree>
    <p:extLst>
      <p:ext uri="{BB962C8B-B14F-4D97-AF65-F5344CB8AC3E}">
        <p14:creationId xmlns:p14="http://schemas.microsoft.com/office/powerpoint/2010/main" val="81747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10208"/>
            <a:ext cx="11277600" cy="46200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new components, faster style sheet and more responsiveness.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Major rewrite of the entire project with below differences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8769"/>
            <a:ext cx="11277600" cy="592791"/>
          </a:xfrm>
        </p:spPr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new in bootstrap 4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884787"/>
              </p:ext>
            </p:extLst>
          </p:nvPr>
        </p:nvGraphicFramePr>
        <p:xfrm>
          <a:off x="907143" y="2764972"/>
          <a:ext cx="812800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Dropped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err="1"/>
                        <a:t>Flexbox</a:t>
                      </a:r>
                      <a:r>
                        <a:rPr lang="en-US" b="0" dirty="0"/>
                        <a:t> by 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Glyphicons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LESS to Sass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panels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Additional Breakpoint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Reboot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Focused Browser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4524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Easy to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Responsive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Mobile-first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free set of tools /common interface components.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Very less coding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Consistent design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Open source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Compatibility with browsers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/>
              <a:t>Advantages of Bootstrap:</a:t>
            </a:r>
          </a:p>
        </p:txBody>
      </p:sp>
    </p:spTree>
    <p:extLst>
      <p:ext uri="{BB962C8B-B14F-4D97-AF65-F5344CB8AC3E}">
        <p14:creationId xmlns:p14="http://schemas.microsoft.com/office/powerpoint/2010/main" val="3887272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is compatible with all modern browsers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Chrome,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Firefox,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Internet Explorer,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Safari,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Opera</a:t>
            </a:r>
          </a:p>
          <a:p>
            <a:endParaRPr lang="en-US" dirty="0"/>
          </a:p>
          <a:p>
            <a:r>
              <a:rPr lang="en-US" dirty="0"/>
              <a:t>Bootstrap </a:t>
            </a:r>
            <a:r>
              <a:rPr lang="en-US" b="1" dirty="0"/>
              <a:t>4</a:t>
            </a:r>
            <a:r>
              <a:rPr lang="en-US" dirty="0"/>
              <a:t> supports the latest, stable releases of all major browsers and platforms. However, </a:t>
            </a:r>
            <a:r>
              <a:rPr lang="en-US" b="1" dirty="0"/>
              <a:t>Internet Explorer 9 and down is not supported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107005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1809"/>
            <a:ext cx="11277600" cy="46200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Right-click on the page and click on Element inspector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 to the setting, click on </a:t>
            </a:r>
            <a:r>
              <a:rPr lang="en-US" b="1" dirty="0"/>
              <a:t>More tools</a:t>
            </a:r>
            <a:r>
              <a:rPr lang="en-US" dirty="0"/>
              <a:t>, and select </a:t>
            </a:r>
            <a:r>
              <a:rPr lang="en-US" b="1" dirty="0"/>
              <a:t>Developer tools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shortcut to open it is </a:t>
            </a:r>
            <a:r>
              <a:rPr lang="en-US" b="1" dirty="0"/>
              <a:t>Ctrl</a:t>
            </a:r>
            <a:r>
              <a:rPr lang="en-US" dirty="0"/>
              <a:t> + </a:t>
            </a:r>
            <a:r>
              <a:rPr lang="en-US" b="1" dirty="0"/>
              <a:t>Shift</a:t>
            </a:r>
            <a:r>
              <a:rPr lang="en-US" dirty="0"/>
              <a:t> + </a:t>
            </a:r>
            <a:r>
              <a:rPr lang="en-US" b="1" dirty="0"/>
              <a:t>I</a:t>
            </a:r>
            <a:r>
              <a:rPr lang="en-US" dirty="0"/>
              <a:t> (</a:t>
            </a:r>
            <a:r>
              <a:rPr lang="en-US" b="1" dirty="0" err="1"/>
              <a:t>cmd</a:t>
            </a:r>
            <a:r>
              <a:rPr lang="en-US" dirty="0"/>
              <a:t> for OS X users)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F12</a:t>
            </a:r>
            <a:r>
              <a:rPr lang="en-US" dirty="0"/>
              <a:t> in Windows also works (this is an Internet Explorer legacy)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 </a:t>
            </a:r>
            <a:r>
              <a:rPr lang="en-US" b="1" dirty="0"/>
              <a:t>Developer tools</a:t>
            </a:r>
            <a:r>
              <a:rPr lang="en-US" dirty="0"/>
              <a:t>, click in the mobile phone on the left of a magnifier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867"/>
            <a:ext cx="11277600" cy="49859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to debug different viewports at the browser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513" y="4637089"/>
            <a:ext cx="32004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93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51797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2: WEB APP BASICS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1415772"/>
          </a:xfrm>
        </p:spPr>
        <p:txBody>
          <a:bodyPr/>
          <a:lstStyle/>
          <a:p>
            <a:r>
              <a:rPr lang="en-US" dirty="0"/>
              <a:t>Brief introduction to HTML</a:t>
            </a:r>
          </a:p>
          <a:p>
            <a:r>
              <a:rPr lang="en-US" dirty="0"/>
              <a:t>Brief introduction to CSS</a:t>
            </a:r>
          </a:p>
          <a:p>
            <a:r>
              <a:rPr lang="en-US" dirty="0"/>
              <a:t>Bootstrap setup</a:t>
            </a:r>
          </a:p>
        </p:txBody>
      </p:sp>
    </p:spTree>
    <p:extLst>
      <p:ext uri="{BB962C8B-B14F-4D97-AF65-F5344CB8AC3E}">
        <p14:creationId xmlns:p14="http://schemas.microsoft.com/office/powerpoint/2010/main" val="272994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 tags are not case sensitive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Tags encapsulate a trail of attributes or content which </a:t>
            </a:r>
            <a:r>
              <a:rPr lang="en-US" dirty="0" err="1"/>
              <a:t>inturn</a:t>
            </a:r>
            <a:r>
              <a:rPr lang="en-US" dirty="0"/>
              <a:t> can be tags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Attributes usually come in name/value pairs like: </a:t>
            </a:r>
            <a:r>
              <a:rPr lang="en-US" b="1" dirty="0"/>
              <a:t>name="value“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Double quotes around attribute values, but single quotes can also be used too.</a:t>
            </a:r>
          </a:p>
          <a:p>
            <a:r>
              <a:rPr lang="en-US" dirty="0"/>
              <a:t>&lt;h1&gt;		&lt;p&gt;		&lt;a&gt;		&lt;</a:t>
            </a:r>
            <a:r>
              <a:rPr lang="en-US" dirty="0" err="1"/>
              <a:t>img</a:t>
            </a:r>
            <a:r>
              <a:rPr lang="en-US" dirty="0"/>
              <a:t>&gt; 		&lt;span&gt;		&lt;div&gt;</a:t>
            </a:r>
          </a:p>
          <a:p>
            <a:r>
              <a:rPr lang="en-US" dirty="0"/>
              <a:t>&lt;b&gt;		&lt;strong	&lt;</a:t>
            </a:r>
            <a:r>
              <a:rPr lang="en-US" dirty="0" err="1"/>
              <a:t>i</a:t>
            </a:r>
            <a:r>
              <a:rPr lang="en-US" dirty="0"/>
              <a:t>&gt; 		&lt;</a:t>
            </a:r>
            <a:r>
              <a:rPr lang="en-US" dirty="0" err="1"/>
              <a:t>em</a:t>
            </a:r>
            <a:r>
              <a:rPr lang="en-US" dirty="0"/>
              <a:t>&gt;		&lt;mark&gt;		&lt;small&gt; </a:t>
            </a:r>
          </a:p>
          <a:p>
            <a:r>
              <a:rPr lang="en-US" dirty="0"/>
              <a:t>&lt;del&gt; 		 &lt;ins&gt; 		&lt;sub&gt; 		&lt;sup&gt;		&lt;q&gt;		&lt;</a:t>
            </a:r>
            <a:r>
              <a:rPr lang="en-US" dirty="0" err="1"/>
              <a:t>blockquote</a:t>
            </a:r>
            <a:r>
              <a:rPr lang="en-US" dirty="0"/>
              <a:t>&gt;</a:t>
            </a:r>
          </a:p>
          <a:p>
            <a:r>
              <a:rPr lang="en-US" dirty="0"/>
              <a:t>&lt;table&gt;	&lt;</a:t>
            </a:r>
            <a:r>
              <a:rPr lang="en-US" dirty="0" err="1"/>
              <a:t>abbr</a:t>
            </a:r>
            <a:r>
              <a:rPr lang="en-US" dirty="0"/>
              <a:t>&gt;	&lt;cite&gt;		&lt;</a:t>
            </a:r>
            <a:r>
              <a:rPr lang="en-US" dirty="0" err="1"/>
              <a:t>ul</a:t>
            </a:r>
            <a:r>
              <a:rPr lang="en-US" dirty="0"/>
              <a:t>&gt;		&lt;li&gt;		&lt;</a:t>
            </a:r>
            <a:r>
              <a:rPr lang="en-US" dirty="0" err="1"/>
              <a:t>ol</a:t>
            </a:r>
            <a:r>
              <a:rPr lang="en-US" dirty="0"/>
              <a:t>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BASICS</a:t>
            </a:r>
          </a:p>
        </p:txBody>
      </p:sp>
    </p:spTree>
    <p:extLst>
      <p:ext uri="{BB962C8B-B14F-4D97-AF65-F5344CB8AC3E}">
        <p14:creationId xmlns:p14="http://schemas.microsoft.com/office/powerpoint/2010/main" val="1653119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025" y="3687536"/>
            <a:ext cx="11029950" cy="1752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HTML: BLOCK V/S INLINE ELEMENTS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56951"/>
            <a:ext cx="114966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51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9" r="1513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BootSTRAP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892552"/>
          </a:xfrm>
        </p:spPr>
        <p:txBody>
          <a:bodyPr/>
          <a:lstStyle/>
          <a:p>
            <a:r>
              <a:rPr lang="en-US" dirty="0"/>
              <a:t>Responsive UI</a:t>
            </a:r>
          </a:p>
          <a:p>
            <a:r>
              <a:rPr lang="en-US" dirty="0"/>
              <a:t>Mobile first approach applications</a:t>
            </a:r>
          </a:p>
        </p:txBody>
      </p:sp>
    </p:spTree>
    <p:extLst>
      <p:ext uri="{BB962C8B-B14F-4D97-AF65-F5344CB8AC3E}">
        <p14:creationId xmlns:p14="http://schemas.microsoft.com/office/powerpoint/2010/main" val="665326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585979"/>
            <a:ext cx="11277600" cy="46200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 defines the look of an HTML document.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 tells how HTML should be displayed.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Inline </a:t>
            </a:r>
            <a:r>
              <a:rPr lang="en-US" dirty="0" err="1"/>
              <a:t>css</a:t>
            </a:r>
            <a:r>
              <a:rPr lang="en-US" dirty="0"/>
              <a:t> vs external </a:t>
            </a:r>
            <a:r>
              <a:rPr lang="en-US" dirty="0" err="1"/>
              <a:t>css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 Box model</a:t>
            </a:r>
          </a:p>
          <a:p>
            <a:r>
              <a:rPr lang="en-US" dirty="0"/>
              <a:t>Fonts				color</a:t>
            </a:r>
          </a:p>
          <a:p>
            <a:r>
              <a:rPr lang="en-US" dirty="0"/>
              <a:t>Display			visibility</a:t>
            </a:r>
          </a:p>
          <a:p>
            <a:r>
              <a:rPr lang="en-US" dirty="0"/>
              <a:t>Float				overflow</a:t>
            </a:r>
          </a:p>
          <a:p>
            <a:r>
              <a:rPr lang="en-US" dirty="0"/>
              <a:t>Align				position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BASICS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85" y="2632468"/>
            <a:ext cx="5630193" cy="21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56951"/>
            <a:ext cx="11277600" cy="4620012"/>
          </a:xfrm>
        </p:spPr>
        <p:txBody>
          <a:bodyPr/>
          <a:lstStyle/>
          <a:p>
            <a:r>
              <a:rPr lang="en-US" b="1" dirty="0"/>
              <a:t>The element	</a:t>
            </a:r>
            <a:r>
              <a:rPr lang="en-US" dirty="0"/>
              <a:t>						</a:t>
            </a:r>
            <a:r>
              <a:rPr lang="en-US" b="1" dirty="0"/>
              <a:t>The ID</a:t>
            </a:r>
          </a:p>
          <a:p>
            <a:r>
              <a:rPr lang="en-US" dirty="0"/>
              <a:t>p {							</a:t>
            </a:r>
            <a:r>
              <a:rPr lang="es-ES" b="1" dirty="0"/>
              <a:t>#</a:t>
            </a:r>
            <a:r>
              <a:rPr lang="es-ES" dirty="0"/>
              <a:t>para1 {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text-align: center;						</a:t>
            </a:r>
            <a:r>
              <a:rPr lang="es-ES" dirty="0"/>
              <a:t>    </a:t>
            </a:r>
            <a:r>
              <a:rPr lang="es-ES" dirty="0" err="1"/>
              <a:t>text-align</a:t>
            </a:r>
            <a:r>
              <a:rPr lang="es-ES" dirty="0"/>
              <a:t>: center;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color: red;							    </a:t>
            </a:r>
            <a:r>
              <a:rPr lang="es-ES" dirty="0"/>
              <a:t>color: red;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}							}</a:t>
            </a:r>
          </a:p>
          <a:p>
            <a:r>
              <a:rPr lang="en-US" b="1" dirty="0"/>
              <a:t>The class							The groups</a:t>
            </a:r>
          </a:p>
          <a:p>
            <a:r>
              <a:rPr lang="en-US" dirty="0" err="1"/>
              <a:t>p.center</a:t>
            </a:r>
            <a:r>
              <a:rPr lang="en-US" dirty="0"/>
              <a:t> {						h1, h2, p {</a:t>
            </a:r>
            <a:br>
              <a:rPr lang="en-US" dirty="0"/>
            </a:br>
            <a:r>
              <a:rPr lang="en-US" dirty="0"/>
              <a:t>    text-align: center;						  text-align: center;</a:t>
            </a:r>
            <a:br>
              <a:rPr lang="en-US" dirty="0"/>
            </a:br>
            <a:r>
              <a:rPr lang="en-US" dirty="0"/>
              <a:t>    color: red;							      color: red;</a:t>
            </a:r>
            <a:br>
              <a:rPr lang="en-US" dirty="0"/>
            </a:br>
            <a:r>
              <a:rPr lang="en-US" dirty="0"/>
              <a:t>}								}</a:t>
            </a:r>
            <a:endParaRPr lang="en-US" b="1" dirty="0"/>
          </a:p>
          <a:p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/>
              <a:t>CSS BASICS: CSS Selectors</a:t>
            </a:r>
          </a:p>
        </p:txBody>
      </p:sp>
    </p:spTree>
    <p:extLst>
      <p:ext uri="{BB962C8B-B14F-4D97-AF65-F5344CB8AC3E}">
        <p14:creationId xmlns:p14="http://schemas.microsoft.com/office/powerpoint/2010/main" val="315697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3314" y="1353751"/>
            <a:ext cx="11277600" cy="4611620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Download from </a:t>
            </a:r>
            <a:r>
              <a:rPr lang="en-US" u="sng" dirty="0"/>
              <a:t>getbootstrap.com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unzip the compressed folder to project folder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bootstrap </a:t>
            </a:r>
            <a:r>
              <a:rPr lang="en-US" dirty="0" err="1"/>
              <a:t>css</a:t>
            </a:r>
            <a:r>
              <a:rPr lang="en-US" dirty="0"/>
              <a:t> and </a:t>
            </a:r>
            <a:r>
              <a:rPr lang="en-US" dirty="0" err="1"/>
              <a:t>js</a:t>
            </a:r>
            <a:r>
              <a:rPr lang="en-US" dirty="0"/>
              <a:t> in html file as </a:t>
            </a:r>
          </a:p>
          <a:p>
            <a:pPr marL="457200" lvl="2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400" dirty="0"/>
              <a:t>&lt;head&gt;</a:t>
            </a:r>
          </a:p>
          <a:p>
            <a:pPr marL="457200" lvl="2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 marL="457200" lvl="2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dirty="0"/>
          </a:p>
          <a:p>
            <a:pPr marL="457200" lvl="2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dirty="0"/>
          </a:p>
          <a:p>
            <a:pPr marL="457200" lvl="2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dirty="0"/>
          </a:p>
          <a:p>
            <a:pPr marL="457200" lvl="2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dirty="0"/>
          </a:p>
          <a:p>
            <a:pPr marL="457200" lvl="2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2400" dirty="0"/>
          </a:p>
          <a:p>
            <a:pPr marL="457200" lvl="2" indent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altLang="en-US" sz="2400" dirty="0"/>
              <a:t>&lt;/head&gt;</a:t>
            </a:r>
          </a:p>
          <a:p>
            <a:pPr lvl="0" eaLnBrk="0" fontAlgn="t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en-US" dirty="0">
              <a:solidFill>
                <a:srgbClr val="3C3C3C"/>
              </a:solidFill>
              <a:latin typeface="MenschRegular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SETUP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61DCD0-BBCE-4DB2-A660-3AC82AE72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71" y="3898426"/>
            <a:ext cx="10517353" cy="172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2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Challenge 1 </a:t>
            </a:r>
          </a:p>
        </p:txBody>
      </p:sp>
    </p:spTree>
    <p:extLst>
      <p:ext uri="{BB962C8B-B14F-4D97-AF65-F5344CB8AC3E}">
        <p14:creationId xmlns:p14="http://schemas.microsoft.com/office/powerpoint/2010/main" val="2712454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664208"/>
            <a:ext cx="5425127" cy="1210967"/>
          </a:xfrm>
        </p:spPr>
        <p:txBody>
          <a:bodyPr/>
          <a:lstStyle/>
          <a:p>
            <a:r>
              <a:rPr lang="en-US" dirty="0"/>
              <a:t>MODULE 3: Getting started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1415772"/>
          </a:xfrm>
        </p:spPr>
        <p:txBody>
          <a:bodyPr/>
          <a:lstStyle/>
          <a:p>
            <a:r>
              <a:rPr lang="en-US" dirty="0"/>
              <a:t>Viewport</a:t>
            </a:r>
          </a:p>
          <a:p>
            <a:r>
              <a:rPr lang="en-US" dirty="0"/>
              <a:t>Media queries for mobile first approach</a:t>
            </a:r>
          </a:p>
          <a:p>
            <a:r>
              <a:rPr lang="en-US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130804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Meta tags are snippets of text that describe a page's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Not Visible on UI.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Viewport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CDFDA2-C3A8-412D-A214-33D68D58D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05" y="3368359"/>
            <a:ext cx="9592076" cy="4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73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made possible to define different style rules for different media types </a:t>
            </a:r>
            <a:r>
              <a:rPr lang="en-US" sz="2000" dirty="0" err="1"/>
              <a:t>eg</a:t>
            </a:r>
            <a:r>
              <a:rPr lang="en-US" sz="2000" dirty="0"/>
              <a:t>. phones, tablets, laptops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 queries for mobile first approach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9509FA-CE11-43D3-A10B-BC9FF1AF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2266757"/>
            <a:ext cx="553402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91B041D-A2E1-4B5A-BCF5-B5A031B45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" b="9845"/>
          <a:stretch/>
        </p:blipFill>
        <p:spPr>
          <a:xfrm>
            <a:off x="603115" y="3597816"/>
            <a:ext cx="5043184" cy="9789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4781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Containers are the most basic layout element in Bootstrap and are </a:t>
            </a:r>
            <a:r>
              <a:rPr lang="en-US" sz="2000" b="1" dirty="0"/>
              <a:t>required when using our default grid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They can be nested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6BE680D-D702-40EE-A5DA-E397DFEED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53" t="9478" b="34424"/>
          <a:stretch/>
        </p:blipFill>
        <p:spPr>
          <a:xfrm>
            <a:off x="6536988" y="2380217"/>
            <a:ext cx="5376964" cy="1896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59F4849-73F8-41DE-98D9-992EC3421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060" y="4277111"/>
            <a:ext cx="8040316" cy="2047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415929-5A9A-4BE4-9945-CC21DAC29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135" y="3041259"/>
            <a:ext cx="2644099" cy="969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887B4C3-5D44-440C-A438-E32946BC5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135" y="5176838"/>
            <a:ext cx="28289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08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Challenge 2 </a:t>
            </a:r>
          </a:p>
        </p:txBody>
      </p:sp>
    </p:spTree>
    <p:extLst>
      <p:ext uri="{BB962C8B-B14F-4D97-AF65-F5344CB8AC3E}">
        <p14:creationId xmlns:p14="http://schemas.microsoft.com/office/powerpoint/2010/main" val="106553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664208"/>
            <a:ext cx="5425127" cy="1210967"/>
          </a:xfrm>
        </p:spPr>
        <p:txBody>
          <a:bodyPr/>
          <a:lstStyle/>
          <a:p>
            <a:r>
              <a:rPr lang="en-US" dirty="0"/>
              <a:t>MODULE 4: </a:t>
            </a:r>
            <a:br>
              <a:rPr lang="en-US" dirty="0"/>
            </a:br>
            <a:r>
              <a:rPr lang="en-US" dirty="0"/>
              <a:t>Navigation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199" y="3701075"/>
            <a:ext cx="5189026" cy="2462213"/>
          </a:xfrm>
        </p:spPr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Bar</a:t>
            </a:r>
          </a:p>
          <a:p>
            <a:r>
              <a:rPr lang="en-US" dirty="0"/>
              <a:t>Bread Crumbs</a:t>
            </a:r>
          </a:p>
          <a:p>
            <a:r>
              <a:rPr lang="en-US" dirty="0"/>
              <a:t>Scroll Spy</a:t>
            </a:r>
          </a:p>
          <a:p>
            <a:r>
              <a:rPr lang="en-US" dirty="0"/>
              <a:t>Pagination</a:t>
            </a:r>
          </a:p>
          <a:p>
            <a:r>
              <a:rPr lang="en-US" dirty="0"/>
              <a:t>Search Bar</a:t>
            </a:r>
          </a:p>
        </p:txBody>
      </p:sp>
    </p:spTree>
    <p:extLst>
      <p:ext uri="{BB962C8B-B14F-4D97-AF65-F5344CB8AC3E}">
        <p14:creationId xmlns:p14="http://schemas.microsoft.com/office/powerpoint/2010/main" val="416281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144" name="Rectangle 39"/>
          <p:cNvSpPr>
            <a:spLocks noChangeArrowheads="1"/>
          </p:cNvSpPr>
          <p:nvPr/>
        </p:nvSpPr>
        <p:spPr bwMode="gray">
          <a:xfrm>
            <a:off x="6551699" y="3908896"/>
            <a:ext cx="182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algn="ctr" defTabSz="1218916"/>
            <a:r>
              <a:rPr lang="en-US" sz="2000" b="1" dirty="0">
                <a:solidFill>
                  <a:schemeClr val="accent1"/>
                </a:solidFill>
              </a:rPr>
              <a:t>Miracle </a:t>
            </a:r>
            <a:r>
              <a:rPr lang="en-US" sz="2000" b="1" dirty="0" err="1">
                <a:solidFill>
                  <a:schemeClr val="accent1"/>
                </a:solidFill>
              </a:rPr>
              <a:t>DSouza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gray">
          <a:xfrm>
            <a:off x="6419723" y="4791464"/>
            <a:ext cx="23433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algn="ctr" defTabSz="1218916"/>
            <a:r>
              <a:rPr lang="en-US" sz="1400" i="1" dirty="0"/>
              <a:t>Software Developer</a:t>
            </a:r>
            <a:endParaRPr lang="en-US" sz="1400" dirty="0"/>
          </a:p>
          <a:p>
            <a:pPr algn="ctr" defTabSz="1218916"/>
            <a:r>
              <a:rPr lang="en-US" sz="1400" i="1" dirty="0"/>
              <a:t>Travel Network</a:t>
            </a:r>
          </a:p>
        </p:txBody>
      </p:sp>
      <p:sp>
        <p:nvSpPr>
          <p:cNvPr id="81" name="Rectangle 40"/>
          <p:cNvSpPr>
            <a:spLocks noChangeArrowheads="1"/>
          </p:cNvSpPr>
          <p:nvPr/>
        </p:nvSpPr>
        <p:spPr bwMode="gray">
          <a:xfrm>
            <a:off x="2463727" y="3908895"/>
            <a:ext cx="1828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algn="ctr" defTabSz="1218916"/>
            <a:r>
              <a:rPr lang="en-US" sz="2000" b="1" dirty="0">
                <a:solidFill>
                  <a:schemeClr val="accent1"/>
                </a:solidFill>
              </a:rPr>
              <a:t>Rahul </a:t>
            </a:r>
            <a:r>
              <a:rPr lang="en-US" sz="2000" b="1" dirty="0" err="1">
                <a:solidFill>
                  <a:schemeClr val="accent1"/>
                </a:solidFill>
              </a:rPr>
              <a:t>Dcosta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1" name="Rectangle 40"/>
          <p:cNvSpPr>
            <a:spLocks noChangeArrowheads="1"/>
          </p:cNvSpPr>
          <p:nvPr/>
        </p:nvSpPr>
        <p:spPr bwMode="gray">
          <a:xfrm>
            <a:off x="2206465" y="4723500"/>
            <a:ext cx="234332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algn="ctr" defTabSz="1218916"/>
            <a:r>
              <a:rPr lang="en-US" sz="1400" i="1" dirty="0"/>
              <a:t>Software Developer</a:t>
            </a:r>
            <a:endParaRPr lang="en-US" sz="1400" dirty="0"/>
          </a:p>
          <a:p>
            <a:pPr algn="ctr" defTabSz="1218916"/>
            <a:r>
              <a:rPr lang="en-US" sz="1400" i="1" dirty="0"/>
              <a:t>Travel Network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B9159A3-0891-49B0-AF39-D730E6F9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8428" r="17329" b="14717"/>
          <a:stretch/>
        </p:blipFill>
        <p:spPr>
          <a:xfrm>
            <a:off x="6383295" y="1334876"/>
            <a:ext cx="2165607" cy="2173606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1D17414-B5B8-4532-95D4-7A44C02C4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624" y="1342330"/>
            <a:ext cx="2159164" cy="216615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559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556951"/>
            <a:ext cx="3348683" cy="46200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navigation bar is a navigation header that is placed at the top of the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With Bootstrap, a navigation bar can extend or collapse, depending on the screen size.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Bar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02EFBA4-AA59-45A1-88D2-AF6A488919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9824A00-C524-4383-A962-FFAA33752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5826502"/>
            <a:ext cx="10458450" cy="685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50D4318-E2D9-40F7-B62E-58FDCCF7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59" y="92966"/>
            <a:ext cx="7806641" cy="57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10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breadcrumb navigation provide links back to each previous page the user navigated through, and shows the user's current location in a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It’s a alternate form of pagination.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 Crumbs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00AAD8E-265C-462A-852C-36406097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5024438"/>
            <a:ext cx="8848725" cy="1152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BE49CA-A3CE-4772-9E91-A5ACE184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607"/>
            <a:ext cx="39528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3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Scrollspy</a:t>
            </a:r>
            <a:r>
              <a:rPr lang="en-US" sz="2000" dirty="0"/>
              <a:t> is used to automatically update links in a navigation list based on </a:t>
            </a:r>
            <a:r>
              <a:rPr lang="en-US" sz="2000" b="1" dirty="0"/>
              <a:t>scroll</a:t>
            </a:r>
            <a:r>
              <a:rPr lang="en-US" sz="2000" dirty="0"/>
              <a:t> position.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Spy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2441FD1-AC8F-4511-BCE4-9125F575D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660" y="3881336"/>
            <a:ext cx="4380688" cy="2378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425250E-CC1C-4C1F-A2AA-3D3EB7BDB4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931"/>
          <a:stretch/>
        </p:blipFill>
        <p:spPr>
          <a:xfrm>
            <a:off x="457200" y="2001780"/>
            <a:ext cx="6663446" cy="417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64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B54D8BA-CBDC-4CCC-8062-F8D08826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you have a web site with lots of pages, you may wish to add some sort of pagination to each page.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7241013-9B44-4D6E-B678-151DD0D7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170745E-4E80-4943-8957-B37576086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46"/>
          <a:stretch/>
        </p:blipFill>
        <p:spPr>
          <a:xfrm>
            <a:off x="6828817" y="1958993"/>
            <a:ext cx="4558320" cy="44132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C543E08-61BB-4EAB-BDC9-2F6283CBC074}"/>
              </a:ext>
            </a:extLst>
          </p:cNvPr>
          <p:cNvSpPr/>
          <p:nvPr/>
        </p:nvSpPr>
        <p:spPr>
          <a:xfrm>
            <a:off x="6828817" y="6021421"/>
            <a:ext cx="4542817" cy="33074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1BE4FB-D300-4270-B40D-AFB07C707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56" y="2497374"/>
            <a:ext cx="6537645" cy="31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31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users to quickly find content on website quickly.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Bar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0EFF000-D7E0-42EA-BB8B-1F1CFECF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040" y="5355322"/>
            <a:ext cx="3947760" cy="748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5452A3B-1428-4433-ABBC-9F945C07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566" y="2996120"/>
            <a:ext cx="10268868" cy="12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19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Challenge 3 </a:t>
            </a:r>
          </a:p>
        </p:txBody>
      </p:sp>
    </p:spTree>
    <p:extLst>
      <p:ext uri="{BB962C8B-B14F-4D97-AF65-F5344CB8AC3E}">
        <p14:creationId xmlns:p14="http://schemas.microsoft.com/office/powerpoint/2010/main" val="2760335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664208"/>
            <a:ext cx="5425127" cy="1210967"/>
          </a:xfrm>
        </p:spPr>
        <p:txBody>
          <a:bodyPr/>
          <a:lstStyle/>
          <a:p>
            <a:r>
              <a:rPr lang="en-US" dirty="0"/>
              <a:t>MODULE 5: Layout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1938992"/>
          </a:xfrm>
        </p:spPr>
        <p:txBody>
          <a:bodyPr/>
          <a:lstStyle/>
          <a:p>
            <a:r>
              <a:rPr lang="en-US" dirty="0"/>
              <a:t>Grid System</a:t>
            </a:r>
          </a:p>
          <a:p>
            <a:r>
              <a:rPr lang="en-US" dirty="0"/>
              <a:t>Media Object</a:t>
            </a:r>
          </a:p>
          <a:p>
            <a:r>
              <a:rPr lang="en-US" dirty="0"/>
              <a:t>Flex Box</a:t>
            </a:r>
          </a:p>
          <a:p>
            <a:r>
              <a:rPr lang="en-US" dirty="0"/>
              <a:t>HTML5 Semantic Elements</a:t>
            </a:r>
          </a:p>
        </p:txBody>
      </p:sp>
    </p:spTree>
    <p:extLst>
      <p:ext uri="{BB962C8B-B14F-4D97-AF65-F5344CB8AC3E}">
        <p14:creationId xmlns:p14="http://schemas.microsoft.com/office/powerpoint/2010/main" val="723462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Bootstrap’s grid system uses a series of containers, rows, and columns to layout and align content. It’s built with </a:t>
            </a:r>
            <a:r>
              <a:rPr lang="en-US" sz="2000" dirty="0">
                <a:hlinkClick r:id="rId3"/>
              </a:rPr>
              <a:t>flexbox</a:t>
            </a:r>
            <a:r>
              <a:rPr lang="en-US" sz="2000" dirty="0"/>
              <a:t> and is fully responsive.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DE1EDA-13CB-410D-AD6B-9DE95A807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995" y="5028923"/>
            <a:ext cx="9487711" cy="672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AD41483-77FF-440A-9723-981D5139C3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446"/>
          <a:stretch/>
        </p:blipFill>
        <p:spPr>
          <a:xfrm>
            <a:off x="1037212" y="2869661"/>
            <a:ext cx="4533900" cy="1683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ACCF638-0E3C-4866-999B-E11504109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82" y="2475569"/>
            <a:ext cx="11704235" cy="357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2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4697C83-0649-41BD-8DC0-FE187DD9F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media object helps build complex and repetitive components where some media is positioned alongside content that doesn’t wrap around said media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CA7C0D3-4EF1-46E7-A2AA-5A7AB31B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A132376-24F2-4BE3-AD9B-4B59BE2A1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9"/>
          <a:stretch/>
        </p:blipFill>
        <p:spPr>
          <a:xfrm>
            <a:off x="930714" y="2347526"/>
            <a:ext cx="10525125" cy="382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53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AFAA7F3B-029F-4236-A377-AB1DC633B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Quickly manage the layout, alignment, and sizing of grid columns, navigation, components, and more with a full suite of responsive flexbox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50C02E-72FC-4DAF-A8C3-01448261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264408"/>
            <a:ext cx="5410200" cy="17039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E1E55E1-F72A-4018-B1CE-A5F4B98DD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4400140"/>
            <a:ext cx="11277601" cy="1610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5E73BA9-103E-4C72-8BA2-45A4F56B2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274443"/>
            <a:ext cx="5572640" cy="16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43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1F649E-BFDE-4D6C-84A1-39B685D2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7873E97-7851-48B1-A87B-9A1F56879022}"/>
              </a:ext>
            </a:extLst>
          </p:cNvPr>
          <p:cNvGrpSpPr/>
          <p:nvPr/>
        </p:nvGrpSpPr>
        <p:grpSpPr>
          <a:xfrm flipH="1" flipV="1">
            <a:off x="-1737850" y="511895"/>
            <a:ext cx="10839270" cy="6088743"/>
            <a:chOff x="3005617" y="478970"/>
            <a:chExt cx="10839270" cy="6088743"/>
          </a:xfrm>
          <a:blipFill dpi="0" rotWithShape="0">
            <a:blip r:embed="rId3"/>
            <a:srcRect/>
            <a:stretch>
              <a:fillRect l="-30000" t="-50000"/>
            </a:stretch>
          </a:blipFill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xmlns="" id="{A6C228E5-684D-457E-91E0-13AB5B84E1EA}"/>
                </a:ext>
              </a:extLst>
            </p:cNvPr>
            <p:cNvSpPr/>
            <p:nvPr/>
          </p:nvSpPr>
          <p:spPr>
            <a:xfrm>
              <a:off x="10376553" y="507997"/>
              <a:ext cx="3468334" cy="298994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xmlns="" id="{F6D6319F-7A34-427B-B68C-6D77C06F0688}"/>
                </a:ext>
              </a:extLst>
            </p:cNvPr>
            <p:cNvSpPr/>
            <p:nvPr/>
          </p:nvSpPr>
          <p:spPr>
            <a:xfrm>
              <a:off x="6691085" y="478970"/>
              <a:ext cx="3468334" cy="298994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xmlns="" id="{0B1268B6-382E-49C2-A701-BACDA11023AD}"/>
                </a:ext>
              </a:extLst>
            </p:cNvPr>
            <p:cNvSpPr/>
            <p:nvPr/>
          </p:nvSpPr>
          <p:spPr>
            <a:xfrm flipV="1">
              <a:off x="8533819" y="478970"/>
              <a:ext cx="3468334" cy="298994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xmlns="" id="{18883651-3597-4262-9130-21435A054AA4}"/>
                </a:ext>
              </a:extLst>
            </p:cNvPr>
            <p:cNvSpPr/>
            <p:nvPr/>
          </p:nvSpPr>
          <p:spPr>
            <a:xfrm flipV="1">
              <a:off x="6691085" y="3548743"/>
              <a:ext cx="3468334" cy="298994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xmlns="" id="{C52E1DAB-2B44-4E74-97D6-722BD2F0A95A}"/>
                </a:ext>
              </a:extLst>
            </p:cNvPr>
            <p:cNvSpPr/>
            <p:nvPr/>
          </p:nvSpPr>
          <p:spPr>
            <a:xfrm flipV="1">
              <a:off x="3005617" y="3577770"/>
              <a:ext cx="3468334" cy="298994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xmlns="" id="{57DF176B-5267-4EF4-934F-AA20ABD45A30}"/>
                </a:ext>
              </a:extLst>
            </p:cNvPr>
            <p:cNvSpPr/>
            <p:nvPr/>
          </p:nvSpPr>
          <p:spPr>
            <a:xfrm>
              <a:off x="4848351" y="3577770"/>
              <a:ext cx="3468334" cy="298994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CF5588A-1778-4D5C-8935-EE53BDD56EEC}"/>
              </a:ext>
            </a:extLst>
          </p:cNvPr>
          <p:cNvSpPr txBox="1"/>
          <p:nvPr/>
        </p:nvSpPr>
        <p:spPr>
          <a:xfrm>
            <a:off x="5568480" y="3644191"/>
            <a:ext cx="6646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spc="600" dirty="0" err="1">
                <a:solidFill>
                  <a:srgbClr val="FF0000"/>
                </a:solidFill>
                <a:latin typeface="Roboto Light (Headings)"/>
                <a:ea typeface="Open Sans Extrabold" panose="020B0906030804020204" pitchFamily="34" charset="0"/>
                <a:cs typeface="Open Sans Extrabold" panose="020B0906030804020204" pitchFamily="34" charset="0"/>
              </a:rPr>
              <a:t>ITPL,Bangalore</a:t>
            </a:r>
            <a:endParaRPr lang="en-IN" sz="4800" spc="600" dirty="0">
              <a:solidFill>
                <a:srgbClr val="FF0000"/>
              </a:solidFill>
              <a:latin typeface="Roboto Light (Headings)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B8DA5B37-4E16-4287-B08C-913951FCE0DC}"/>
              </a:ext>
            </a:extLst>
          </p:cNvPr>
          <p:cNvSpPr txBox="1">
            <a:spLocks/>
          </p:cNvSpPr>
          <p:nvPr/>
        </p:nvSpPr>
        <p:spPr>
          <a:xfrm>
            <a:off x="5568480" y="4436961"/>
            <a:ext cx="5189026" cy="123277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1pPr>
            <a:lvl2pPr marL="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3pPr>
            <a:lvl4pPr marL="914400" indent="-27432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Roboto" panose="02000000000000000000" pitchFamily="2" charset="0"/>
              <a:buChar char="–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Roboto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spc="300" dirty="0">
                <a:latin typeface="Open Sans Light" panose="020B0306030504020204" pitchFamily="34" charset="0"/>
                <a:ea typeface="Roboto Light" panose="020B0604020202020204" charset="0"/>
                <a:cs typeface="Open Sans Light" panose="020B0306030504020204" pitchFamily="34" charset="0"/>
              </a:rPr>
              <a:t>11 years Sabre and counting …..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6484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Websites often display content in multiple columns(like a magazine or newspaper).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HTML5 offers new semantic elements that define the different parts of a web page.</a:t>
            </a:r>
            <a:endParaRPr lang="en-US" sz="1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/>
              <a:t>HTML5 Semantic Elements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9F67548-101B-4C28-A5C6-15597E9CF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54" y="2522605"/>
            <a:ext cx="5667375" cy="1209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7C3CEEB-92E1-49A2-95F4-C5351AB36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54" y="3732280"/>
            <a:ext cx="7415719" cy="1315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D99B17C-3551-4A37-B482-574F7E6C0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54" y="5108328"/>
            <a:ext cx="4371975" cy="1209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EDE37FD-BEF2-4F7F-B29C-E6ECBC1FA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397" y="5106175"/>
            <a:ext cx="6200022" cy="13159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38DA65-8A02-4B3D-AFBB-37A542AA09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41"/>
          <a:stretch/>
        </p:blipFill>
        <p:spPr>
          <a:xfrm>
            <a:off x="8628942" y="2363821"/>
            <a:ext cx="2781300" cy="31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2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Challenge 4 </a:t>
            </a:r>
          </a:p>
        </p:txBody>
      </p:sp>
    </p:spTree>
    <p:extLst>
      <p:ext uri="{BB962C8B-B14F-4D97-AF65-F5344CB8AC3E}">
        <p14:creationId xmlns:p14="http://schemas.microsoft.com/office/powerpoint/2010/main" val="3279559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664208"/>
            <a:ext cx="5425127" cy="1210967"/>
          </a:xfrm>
        </p:spPr>
        <p:txBody>
          <a:bodyPr/>
          <a:lstStyle/>
          <a:p>
            <a:r>
              <a:rPr lang="en-US" dirty="0"/>
              <a:t>MODULE 6: </a:t>
            </a:r>
            <a:br>
              <a:rPr lang="en-US" dirty="0"/>
            </a:br>
            <a:r>
              <a:rPr lang="en-US" dirty="0"/>
              <a:t>Content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2462213"/>
          </a:xfrm>
        </p:spPr>
        <p:txBody>
          <a:bodyPr/>
          <a:lstStyle/>
          <a:p>
            <a:r>
              <a:rPr lang="en-US" dirty="0"/>
              <a:t>Tables</a:t>
            </a:r>
          </a:p>
          <a:p>
            <a:r>
              <a:rPr lang="en-US" dirty="0"/>
              <a:t>Lists</a:t>
            </a:r>
          </a:p>
          <a:p>
            <a:r>
              <a:rPr lang="en-US" dirty="0"/>
              <a:t>Forms</a:t>
            </a:r>
          </a:p>
          <a:p>
            <a:r>
              <a:rPr lang="en-US" dirty="0"/>
              <a:t>Image Thumbnails</a:t>
            </a:r>
          </a:p>
          <a:p>
            <a:r>
              <a:rPr lang="en-US" dirty="0"/>
              <a:t>Card</a:t>
            </a:r>
          </a:p>
        </p:txBody>
      </p:sp>
    </p:spTree>
    <p:extLst>
      <p:ext uri="{BB962C8B-B14F-4D97-AF65-F5344CB8AC3E}">
        <p14:creationId xmlns:p14="http://schemas.microsoft.com/office/powerpoint/2010/main" val="3501086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Allows the user to display important data in tabular format.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136A6CE-ABC3-45C3-A92E-7AE994BB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417" y="1196502"/>
            <a:ext cx="3736130" cy="52256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24A2F4-D3F4-4DD3-85F4-8451A29BC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91" y="2723957"/>
            <a:ext cx="763945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AC1125-0102-4659-A9CA-AF5B389B3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4933"/>
            <a:ext cx="11277600" cy="4620012"/>
          </a:xfrm>
        </p:spPr>
        <p:txBody>
          <a:bodyPr/>
          <a:lstStyle/>
          <a:p>
            <a:r>
              <a:rPr lang="en-US" sz="2000" dirty="0"/>
              <a:t>Allows user to display content in a bulleted or numbered list format.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8EF7C21-A133-4E09-851C-387C70084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455" y="2451186"/>
            <a:ext cx="3133725" cy="1376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4095E5B-8B0B-494E-BD0F-38B0E6035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455" y="4329112"/>
            <a:ext cx="3038475" cy="1419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DD5E3A5-C840-4E85-87F1-9582BD21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796" y="2557462"/>
            <a:ext cx="3133725" cy="3190875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xmlns="" id="{2B11878D-CA8A-48E0-BF9B-339ECF5AB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152" y="4001466"/>
            <a:ext cx="3781425" cy="2400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0F755F8-4427-47F2-AE7A-9A447EC76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3349" y="2029690"/>
            <a:ext cx="3965340" cy="197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51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951"/>
            <a:ext cx="5894962" cy="46200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&lt;form&gt; tag is used to create an HTML form for user input</a:t>
            </a:r>
            <a:endParaRPr lang="en-US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/>
              <a:t>Forms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3C5FBA1-9933-402A-AB98-586E8DB4A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4" y="3360096"/>
            <a:ext cx="5567464" cy="28168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7CEF0F3-8F81-4DD9-907A-2ADBF512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447" y="934465"/>
            <a:ext cx="5184843" cy="52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63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Thumbnails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AB4EB2C6-8CD2-4B79-9023-32EE77636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Allows images and text to be organized in a article type of view.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9F77B68-5D33-4689-B0FE-B636F46D2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2176462"/>
            <a:ext cx="10839450" cy="2505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D7E05EB-A634-4494-BB6F-256BB8BDD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69" y="4818737"/>
            <a:ext cx="7038975" cy="333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F55BCA9-B51F-4F30-9DB9-A868519CD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06" y="5178762"/>
            <a:ext cx="7048500" cy="323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186B087-98C0-4139-A85A-C5D663997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06" y="5497747"/>
            <a:ext cx="7324725" cy="400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2126022-7EE9-4A97-AD2F-DFF8E53C31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06" y="5885538"/>
            <a:ext cx="66008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7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146C0A4-13D3-49D5-8C23-EBF21354E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 </a:t>
            </a:r>
            <a:r>
              <a:rPr lang="en-US" sz="2000" b="1" dirty="0"/>
              <a:t>card</a:t>
            </a:r>
            <a:r>
              <a:rPr lang="en-US" sz="2000" dirty="0"/>
              <a:t> is a flexible and extensible content container.</a:t>
            </a:r>
            <a:endParaRPr lang="en-US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8CAEF8F-8F6E-4573-BFC9-D04E7507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1CE8E88-CD09-4233-A047-0AEBD9F48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40"/>
          <a:stretch/>
        </p:blipFill>
        <p:spPr>
          <a:xfrm>
            <a:off x="1872561" y="2014151"/>
            <a:ext cx="8446877" cy="428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07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42D46EA-FF32-4560-823D-9A180195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266E001-D8B0-4FA2-9A5D-64FBC4EB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61C28FB-76B5-4A47-BED5-E6B89F1E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872" y="1666682"/>
            <a:ext cx="3343275" cy="440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82394A-CEB6-4149-8CB9-8BC4AC35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63" y="1994271"/>
            <a:ext cx="6958732" cy="25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20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Challenge 5 </a:t>
            </a:r>
          </a:p>
        </p:txBody>
      </p:sp>
    </p:spTree>
    <p:extLst>
      <p:ext uri="{BB962C8B-B14F-4D97-AF65-F5344CB8AC3E}">
        <p14:creationId xmlns:p14="http://schemas.microsoft.com/office/powerpoint/2010/main" val="328854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700213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1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0404" y="1743143"/>
            <a:ext cx="7358305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/>
              <a:t>Module 1: Introduction   - Miracle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49535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2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0404" y="2536322"/>
            <a:ext cx="517078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2: Web app basics </a:t>
            </a:r>
            <a:r>
              <a:rPr lang="en-US" sz="2400" dirty="0"/>
              <a:t>- Miracle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290487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3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0403" y="3329834"/>
            <a:ext cx="492585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3: Getting started </a:t>
            </a:r>
            <a:r>
              <a:rPr lang="en-US" sz="2400" dirty="0"/>
              <a:t>- Rahul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4880761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5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0404" y="4916857"/>
            <a:ext cx="378237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5: Layout </a:t>
            </a:r>
            <a:r>
              <a:rPr lang="en-US" sz="2400" dirty="0"/>
              <a:t>- Miracle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4085624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4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0403" y="4123346"/>
            <a:ext cx="446865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4: Navigation </a:t>
            </a:r>
            <a:r>
              <a:rPr lang="en-US" sz="2400" dirty="0"/>
              <a:t>- Rahul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pic>
        <p:nvPicPr>
          <p:cNvPr id="15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 r="17898"/>
          <a:stretch>
            <a:fillRect/>
          </a:stretch>
        </p:blipFill>
        <p:spPr>
          <a:xfrm>
            <a:off x="8274031" y="0"/>
            <a:ext cx="3917970" cy="6858000"/>
          </a:xfrm>
        </p:spPr>
      </p:pic>
    </p:spTree>
    <p:extLst>
      <p:ext uri="{BB962C8B-B14F-4D97-AF65-F5344CB8AC3E}">
        <p14:creationId xmlns:p14="http://schemas.microsoft.com/office/powerpoint/2010/main" val="2425358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664208"/>
            <a:ext cx="5425127" cy="1210967"/>
          </a:xfrm>
        </p:spPr>
        <p:txBody>
          <a:bodyPr/>
          <a:lstStyle/>
          <a:p>
            <a:r>
              <a:rPr lang="en-US" dirty="0"/>
              <a:t>MODULE 7: </a:t>
            </a:r>
            <a:br>
              <a:rPr lang="en-US" dirty="0"/>
            </a:br>
            <a:r>
              <a:rPr lang="en-US" dirty="0"/>
              <a:t>Component</a:t>
            </a:r>
            <a:br>
              <a:rPr lang="en-US" dirty="0"/>
            </a:br>
            <a:r>
              <a:rPr lang="en-US" dirty="0"/>
              <a:t>Set 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2985433"/>
          </a:xfrm>
        </p:spPr>
        <p:txBody>
          <a:bodyPr/>
          <a:lstStyle/>
          <a:p>
            <a:r>
              <a:rPr lang="en-US" dirty="0"/>
              <a:t>Alerts</a:t>
            </a:r>
          </a:p>
          <a:p>
            <a:r>
              <a:rPr lang="en-US" dirty="0"/>
              <a:t>Badge &amp; Label</a:t>
            </a:r>
          </a:p>
          <a:p>
            <a:r>
              <a:rPr lang="en-US" dirty="0"/>
              <a:t>Carousel</a:t>
            </a:r>
          </a:p>
          <a:p>
            <a:r>
              <a:rPr lang="en-US" dirty="0"/>
              <a:t>Collapse</a:t>
            </a:r>
          </a:p>
          <a:p>
            <a:r>
              <a:rPr lang="en-US" dirty="0"/>
              <a:t>Buttons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94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46080BA-9448-419E-80DE-8369C0DC3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Provide contextual feedback messages for typical user actions.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96293CB-4E31-4F8F-B804-9A00A3F1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A75F33F-8414-47F8-90B7-8692ACAC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66" y="2039160"/>
            <a:ext cx="2654536" cy="4244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3B7049B-3EF6-4E6D-A64A-BE9B391C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052" y="1139001"/>
            <a:ext cx="3982596" cy="51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27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36415D6A-EFAE-494B-9DB7-57EC209F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Count and labeling component.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3090720-CD69-4226-BDE0-24499B07D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Badge &amp; Label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89846A19-89B1-4D0A-997F-D4A5186EA2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785E79-E981-4C38-A528-B794FF8D6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5" y="4386263"/>
            <a:ext cx="4924425" cy="179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A5FEB6-800D-4CE7-B10D-4987AD5DC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527" y="1765692"/>
            <a:ext cx="3657029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EF764B6-641C-469C-A9E3-7C2C99457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075" y="2471737"/>
            <a:ext cx="5419725" cy="752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DA1B0C4-1B91-426C-ACBF-6BF975B1A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367" y="3296654"/>
            <a:ext cx="5618995" cy="601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8CE3340-6659-4635-8F3D-36389EFDF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76" y="4119949"/>
            <a:ext cx="574357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79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DA752CB-3758-4548-91B6-E9ADE30B4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slideshow component for cycling through elements.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FA76342-FDD5-41A6-B0D8-E45E543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614E1B2F-395C-4A83-B4E1-48A51F101C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3F22AB5-9CAC-4100-AADE-E18246D8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2" y="2971751"/>
            <a:ext cx="5610537" cy="24255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9219659-A0FB-4B2F-ACD8-2FAE11069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735" y="934464"/>
            <a:ext cx="6007953" cy="517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37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DA752CB-3758-4548-91B6-E9ADE30B4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Allows user to toggle the visibility of content across your project.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FA76342-FDD5-41A6-B0D8-E45E543A1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Collapse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42AC06A-2B18-43C7-AB35-F4E73F8F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09838"/>
            <a:ext cx="5324475" cy="3667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166BCA-B14C-433B-BCB6-CD87BC2E0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61"/>
          <a:stretch/>
        </p:blipFill>
        <p:spPr>
          <a:xfrm>
            <a:off x="7261057" y="3538924"/>
            <a:ext cx="410878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8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FA76342-FDD5-41A6-B0D8-E45E543A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3834"/>
            <a:ext cx="11277600" cy="498598"/>
          </a:xfrm>
        </p:spPr>
        <p:txBody>
          <a:bodyPr/>
          <a:lstStyle/>
          <a:p>
            <a:r>
              <a:rPr lang="en-US" dirty="0"/>
              <a:t>Buttons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DB61AB77-2888-48E5-B831-561C25CE3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Provides custom button styles for actions in forms, dialogs, and more.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for multiple sizes, states</a:t>
            </a:r>
            <a:endParaRPr lang="en-US" sz="1800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xmlns="" id="{6154F9F3-EB28-4E6E-9F36-46B267FD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647" y="5204767"/>
            <a:ext cx="3019425" cy="714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365A7C6-38EC-4CAF-9FBA-DFBCFA3B3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923" y="3487663"/>
            <a:ext cx="3952875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1D26013-A60B-4503-98F2-52C3C3CA4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536" y="2465835"/>
            <a:ext cx="556260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A84E89D-AA00-4F3D-9489-43A65C9E9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7948" y="4298590"/>
            <a:ext cx="63055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89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Challenge 6 </a:t>
            </a:r>
          </a:p>
        </p:txBody>
      </p:sp>
    </p:spTree>
    <p:extLst>
      <p:ext uri="{BB962C8B-B14F-4D97-AF65-F5344CB8AC3E}">
        <p14:creationId xmlns:p14="http://schemas.microsoft.com/office/powerpoint/2010/main" val="2670553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664208"/>
            <a:ext cx="5425127" cy="1210967"/>
          </a:xfrm>
        </p:spPr>
        <p:txBody>
          <a:bodyPr/>
          <a:lstStyle/>
          <a:p>
            <a:r>
              <a:rPr lang="en-US" dirty="0"/>
              <a:t>MODULE 8: </a:t>
            </a:r>
            <a:br>
              <a:rPr lang="en-US" dirty="0"/>
            </a:br>
            <a:r>
              <a:rPr lang="en-US" dirty="0"/>
              <a:t>Component</a:t>
            </a:r>
            <a:br>
              <a:rPr lang="en-US" dirty="0"/>
            </a:br>
            <a:r>
              <a:rPr lang="en-US" dirty="0"/>
              <a:t>Set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2462213"/>
          </a:xfrm>
        </p:spPr>
        <p:txBody>
          <a:bodyPr/>
          <a:lstStyle/>
          <a:p>
            <a:r>
              <a:rPr lang="en-US" dirty="0"/>
              <a:t>Jumbotron</a:t>
            </a:r>
          </a:p>
          <a:p>
            <a:r>
              <a:rPr lang="en-US" dirty="0"/>
              <a:t>Modal</a:t>
            </a:r>
          </a:p>
          <a:p>
            <a:r>
              <a:rPr lang="en-US" dirty="0"/>
              <a:t>Pop Over</a:t>
            </a:r>
          </a:p>
          <a:p>
            <a:r>
              <a:rPr lang="en-US" dirty="0"/>
              <a:t>Progress</a:t>
            </a:r>
          </a:p>
          <a:p>
            <a:r>
              <a:rPr lang="en-US" dirty="0"/>
              <a:t>Tooltips</a:t>
            </a:r>
          </a:p>
        </p:txBody>
      </p:sp>
    </p:spTree>
    <p:extLst>
      <p:ext uri="{BB962C8B-B14F-4D97-AF65-F5344CB8AC3E}">
        <p14:creationId xmlns:p14="http://schemas.microsoft.com/office/powerpoint/2010/main" val="2298453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F272764-E4ED-4469-9B44-5F56F6ED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Lightweight, flexible component for showcasing hero unit style content.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787A924-032F-4A4B-A43A-F5AB33F0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Jumbotron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8413471-56B9-41F5-A64D-A43B6B547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649" y="2090449"/>
            <a:ext cx="6686550" cy="1590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66539DD-9808-4559-B56B-F71C8A50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981" y="3935051"/>
            <a:ext cx="5861885" cy="144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21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F272764-E4ED-4469-9B44-5F56F6ED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add dialogs to your site for lightboxes, user notifications, or completely custom content.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787A924-032F-4A4B-A43A-F5AB33F0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AB6AC5-B3A4-4A5E-AE36-5DC9501128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762C93-035E-4A8A-84D9-38CAB812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0" y="2614613"/>
            <a:ext cx="5629275" cy="3562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D9FF4D3-A435-4B8F-94DA-5BD244BE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352425"/>
            <a:ext cx="51244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 r="17898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4945" y="1438656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6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0402" y="1462851"/>
            <a:ext cx="3782377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6: Content </a:t>
            </a:r>
            <a:r>
              <a:rPr lang="en-US" sz="2400" dirty="0"/>
              <a:t>- Miracle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071705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7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0403" y="2159573"/>
            <a:ext cx="5293834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7: Component , Set 1 </a:t>
            </a:r>
            <a:r>
              <a:rPr lang="en-US" sz="2400" dirty="0"/>
              <a:t>- Rahul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704754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8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0403" y="2788905"/>
            <a:ext cx="5293835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8: Component , Set 2 </a:t>
            </a:r>
            <a:r>
              <a:rPr lang="en-US" sz="2400" dirty="0"/>
              <a:t>- Rahul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3977766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10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0401" y="4055956"/>
            <a:ext cx="559753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10: Animations &amp; Icons </a:t>
            </a:r>
            <a:r>
              <a:rPr lang="en-US" sz="2400" dirty="0"/>
              <a:t>- Miracle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3386063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9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0403" y="3436250"/>
            <a:ext cx="3782378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9: Utilities </a:t>
            </a:r>
            <a:r>
              <a:rPr lang="en-US" sz="2400" dirty="0"/>
              <a:t>- Miracle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8871FE6-1A19-4677-90C1-05C057D21CB8}"/>
              </a:ext>
            </a:extLst>
          </p:cNvPr>
          <p:cNvSpPr txBox="1"/>
          <p:nvPr/>
        </p:nvSpPr>
        <p:spPr>
          <a:xfrm>
            <a:off x="457200" y="4733545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45720" rtlCol="0">
            <a:noAutofit/>
          </a:bodyPr>
          <a:lstStyle/>
          <a:p>
            <a:pPr algn="ctr"/>
            <a:r>
              <a:rPr lang="en-GB" sz="2000" spc="-150" dirty="0">
                <a:solidFill>
                  <a:srgbClr val="FFFFFF"/>
                </a:solidFill>
                <a:cs typeface="Roboto Light" charset="0"/>
              </a:rPr>
              <a:t>11</a:t>
            </a:r>
            <a:endParaRPr lang="th-TH" sz="2000" spc="-150" dirty="0">
              <a:solidFill>
                <a:srgbClr val="FFFFFF"/>
              </a:solidFill>
              <a:cs typeface="Roboto Light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2F4D8E3-C8D8-4FCB-9617-74A76105BB48}"/>
              </a:ext>
            </a:extLst>
          </p:cNvPr>
          <p:cNvSpPr txBox="1"/>
          <p:nvPr/>
        </p:nvSpPr>
        <p:spPr>
          <a:xfrm>
            <a:off x="1050402" y="4744348"/>
            <a:ext cx="5399825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Module 11: </a:t>
            </a:r>
            <a:r>
              <a:rPr lang="en-US" sz="2400" dirty="0"/>
              <a:t>- </a:t>
            </a:r>
            <a:r>
              <a:rPr lang="en-GB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charset="0"/>
              </a:rPr>
              <a:t>Final Challenge </a:t>
            </a:r>
            <a:r>
              <a:rPr lang="en-US" sz="2400" dirty="0"/>
              <a:t>- Rahul</a:t>
            </a:r>
            <a:endParaRPr lang="th-TH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851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ED43CC3-7581-47FF-9234-55CB8E22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Popover plugin is similar to tooltips.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2B3DF4C-46A8-4FB9-8B01-3160F169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5866"/>
            <a:ext cx="11277600" cy="498598"/>
          </a:xfrm>
        </p:spPr>
        <p:txBody>
          <a:bodyPr/>
          <a:lstStyle/>
          <a:p>
            <a:r>
              <a:rPr lang="en-US" dirty="0"/>
              <a:t>Popover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C5DADD2-59C0-4882-8B90-0F4D1DA3F7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EA9FBB0F-1291-462D-A3D0-E893619E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9" y="2160602"/>
            <a:ext cx="4572000" cy="1400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66EBC4-7E17-433E-B97E-99EE4E164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2160602"/>
            <a:ext cx="2567168" cy="2012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59D142F-19FE-4E3A-A010-0169D72AB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430" y="2012166"/>
            <a:ext cx="3467670" cy="35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41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A4A36DCA-2F46-46C1-8BF8-0453FFC3F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Custom progress bars featuring support for stacked bars, animated backgrounds, and text labels.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787A924-032F-4A4B-A43A-F5AB33F0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AFAC03-E505-46D7-91C2-299D587339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CAD1148-869A-4DBF-8C14-98CA16F33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2"/>
          <a:stretch/>
        </p:blipFill>
        <p:spPr>
          <a:xfrm>
            <a:off x="466725" y="2398052"/>
            <a:ext cx="6438900" cy="35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01F8669-1701-4ADD-A383-EA7E3AFED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491" y="1655259"/>
            <a:ext cx="4379627" cy="1024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BE0C00C-114D-4DF0-9E99-62590E992A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097"/>
          <a:stretch/>
        </p:blipFill>
        <p:spPr>
          <a:xfrm>
            <a:off x="466725" y="3315328"/>
            <a:ext cx="6438900" cy="712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09AAD9-1A80-49FB-88E1-CD0167290D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34734"/>
          <a:stretch/>
        </p:blipFill>
        <p:spPr>
          <a:xfrm>
            <a:off x="6997491" y="2806245"/>
            <a:ext cx="4829175" cy="2108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FBD50C6-C533-45BA-9B4E-B98CBBDC5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46" y="4915104"/>
            <a:ext cx="6515100" cy="1114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E32BE3A-C79A-4493-B1B3-D45DA3A42F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616" y="5087845"/>
            <a:ext cx="4239942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435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F272764-E4ED-4469-9B44-5F56F6ED0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Tooltip plugin is small pop-up box that appears when the user moves the mouse pointer over an element.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3787A924-032F-4A4B-A43A-F5AB33F0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Tooltips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8575328-A044-4286-AF41-B2F7E2D63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883" y="5109160"/>
            <a:ext cx="5872917" cy="10678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A429CD-DB86-485D-A09B-E9887715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56" y="3661360"/>
            <a:ext cx="4695825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2553EA6-943A-41F9-B811-095D7C776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137" y="1950000"/>
            <a:ext cx="4695825" cy="29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32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Challenge 7 </a:t>
            </a:r>
          </a:p>
        </p:txBody>
      </p:sp>
    </p:spTree>
    <p:extLst>
      <p:ext uri="{BB962C8B-B14F-4D97-AF65-F5344CB8AC3E}">
        <p14:creationId xmlns:p14="http://schemas.microsoft.com/office/powerpoint/2010/main" val="2494877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664208"/>
            <a:ext cx="5425127" cy="1210967"/>
          </a:xfrm>
        </p:spPr>
        <p:txBody>
          <a:bodyPr/>
          <a:lstStyle/>
          <a:p>
            <a:r>
              <a:rPr lang="en-US" dirty="0"/>
              <a:t>MODULE 9: </a:t>
            </a:r>
            <a:br>
              <a:rPr lang="en-US" dirty="0"/>
            </a:br>
            <a:r>
              <a:rPr lang="en-US" dirty="0"/>
              <a:t>Utilities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2985433"/>
          </a:xfrm>
        </p:spPr>
        <p:txBody>
          <a:bodyPr/>
          <a:lstStyle/>
          <a:p>
            <a:r>
              <a:rPr lang="en-US" dirty="0"/>
              <a:t>Border</a:t>
            </a:r>
          </a:p>
          <a:p>
            <a:r>
              <a:rPr lang="en-US" dirty="0"/>
              <a:t>Colors –Text &amp; Background</a:t>
            </a:r>
          </a:p>
          <a:p>
            <a:r>
              <a:rPr lang="en-US" dirty="0"/>
              <a:t>Display</a:t>
            </a:r>
          </a:p>
          <a:p>
            <a:r>
              <a:rPr lang="en-US" dirty="0"/>
              <a:t>Embed(I frames)</a:t>
            </a:r>
          </a:p>
          <a:p>
            <a:r>
              <a:rPr lang="en-US" dirty="0"/>
              <a:t>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85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9741" y="1180071"/>
            <a:ext cx="11319638" cy="20343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border utilities to quickly style the border and border-radius of an element.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 border utilities to add or remove an element’s borders. Choose from all borders or one at a time.</a:t>
            </a:r>
          </a:p>
          <a:p>
            <a:r>
              <a:rPr lang="en-US" sz="20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95" y="1942025"/>
            <a:ext cx="3642500" cy="2620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294" b="9216"/>
          <a:stretch/>
        </p:blipFill>
        <p:spPr>
          <a:xfrm>
            <a:off x="807395" y="4562485"/>
            <a:ext cx="3400304" cy="2172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847" y="2158839"/>
            <a:ext cx="3989029" cy="2111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3187"/>
          <a:stretch/>
        </p:blipFill>
        <p:spPr>
          <a:xfrm>
            <a:off x="6920742" y="4114897"/>
            <a:ext cx="3662951" cy="230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4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682" y="1286362"/>
            <a:ext cx="4381500" cy="28289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881" y="1056012"/>
            <a:ext cx="1394745" cy="3737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7256" y="0"/>
            <a:ext cx="1819584" cy="5682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58161"/>
            <a:ext cx="6115050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67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79D6A2-0C69-49BB-9E3D-FBA2D4F9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951"/>
            <a:ext cx="11381874" cy="46200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Quickly and responsively toggle the display value of components and more with display utilities.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AE2A10D-D269-4087-9751-A1038A41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2EEC13-98CF-4028-ABE3-5C8A42C31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5" y="2134927"/>
            <a:ext cx="4143375" cy="676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3A010AD-4D85-4490-BC2B-098E21D8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41" y="3122446"/>
            <a:ext cx="181927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37E39BF-66AE-428E-8120-5E85308E80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756" b="58574"/>
          <a:stretch/>
        </p:blipFill>
        <p:spPr>
          <a:xfrm>
            <a:off x="4631405" y="1926529"/>
            <a:ext cx="2022058" cy="631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593A4E8-0B1E-445A-84C3-FDA5D3AB6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724" y="4091741"/>
            <a:ext cx="5848350" cy="1362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35FB07C-BCE7-4CE6-AD02-95AA79FC9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574" y="2101077"/>
            <a:ext cx="5400675" cy="428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497EF12-F062-4A3F-8445-B362EECC7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8529" y="2557861"/>
            <a:ext cx="1698208" cy="1190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B84880A-5077-484C-92E4-0A866F6E6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7170" y="2766259"/>
            <a:ext cx="5429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65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79D6A2-0C69-49BB-9E3D-FBA2D4F90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responsive video or slideshow embeds based on the width any device.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AE2A10D-D269-4087-9751-A1038A41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567"/>
            <a:ext cx="11277600" cy="997196"/>
          </a:xfrm>
        </p:spPr>
        <p:txBody>
          <a:bodyPr/>
          <a:lstStyle/>
          <a:p>
            <a:r>
              <a:rPr lang="en-US" dirty="0"/>
              <a:t>Embed(I frames)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EFC7D7D-369D-4DE8-9EC0-BBF7E5FA2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0"/>
          <a:stretch/>
        </p:blipFill>
        <p:spPr>
          <a:xfrm>
            <a:off x="457200" y="1830263"/>
            <a:ext cx="8429625" cy="4719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489CB3-9B81-4070-B63F-AEC2FF1A6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25" y="2210050"/>
            <a:ext cx="2867025" cy="24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67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679D6A2-0C69-49BB-9E3D-FBA2D4F90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position property specifies the type of positioning method used for an element (static, relative, absolute, fixed etc..)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AE2A10D-D269-4087-9751-A1038A41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C6F3A28-7AB4-4312-98CB-FD3A8D69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801" y="2420613"/>
            <a:ext cx="5245943" cy="1771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CF1EECA-238B-446B-8FC3-746B4BD1C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375" y="4506671"/>
            <a:ext cx="4154794" cy="54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2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1: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198" y="3723132"/>
            <a:ext cx="5189026" cy="2985433"/>
          </a:xfrm>
        </p:spPr>
        <p:txBody>
          <a:bodyPr/>
          <a:lstStyle/>
          <a:p>
            <a:r>
              <a:rPr lang="en-US" dirty="0"/>
              <a:t>Know Responsive UI</a:t>
            </a:r>
          </a:p>
          <a:p>
            <a:r>
              <a:rPr lang="en-US" dirty="0"/>
              <a:t>Know Mobile first approach</a:t>
            </a:r>
          </a:p>
          <a:p>
            <a:r>
              <a:rPr lang="en-US" dirty="0"/>
              <a:t>Know Bootstrap</a:t>
            </a:r>
          </a:p>
          <a:p>
            <a:r>
              <a:rPr lang="en-US" dirty="0"/>
              <a:t>Comparison with other versions and libraries</a:t>
            </a:r>
          </a:p>
          <a:p>
            <a:r>
              <a:rPr lang="en-US" dirty="0"/>
              <a:t>Browser support</a:t>
            </a:r>
          </a:p>
          <a:p>
            <a:r>
              <a:rPr lang="en-US" dirty="0"/>
              <a:t>Debugging guides</a:t>
            </a:r>
          </a:p>
        </p:txBody>
      </p:sp>
    </p:spTree>
    <p:extLst>
      <p:ext uri="{BB962C8B-B14F-4D97-AF65-F5344CB8AC3E}">
        <p14:creationId xmlns:p14="http://schemas.microsoft.com/office/powerpoint/2010/main" val="870127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Challenge 8 </a:t>
            </a:r>
          </a:p>
        </p:txBody>
      </p:sp>
    </p:spTree>
    <p:extLst>
      <p:ext uri="{BB962C8B-B14F-4D97-AF65-F5344CB8AC3E}">
        <p14:creationId xmlns:p14="http://schemas.microsoft.com/office/powerpoint/2010/main" val="1970740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664208"/>
            <a:ext cx="5425127" cy="1210967"/>
          </a:xfrm>
        </p:spPr>
        <p:txBody>
          <a:bodyPr/>
          <a:lstStyle/>
          <a:p>
            <a:r>
              <a:rPr lang="en-US" dirty="0"/>
              <a:t>MODULE 10: Animations and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1415772"/>
          </a:xfrm>
        </p:spPr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frames</a:t>
            </a:r>
          </a:p>
          <a:p>
            <a:r>
              <a:rPr lang="en-US" dirty="0" err="1"/>
              <a:t>Glyphicons</a:t>
            </a:r>
            <a:endParaRPr lang="en-US" dirty="0"/>
          </a:p>
          <a:p>
            <a:r>
              <a:rPr lang="en-US" dirty="0"/>
              <a:t>Font awesome</a:t>
            </a:r>
          </a:p>
        </p:txBody>
      </p:sp>
    </p:spTree>
    <p:extLst>
      <p:ext uri="{BB962C8B-B14F-4D97-AF65-F5344CB8AC3E}">
        <p14:creationId xmlns:p14="http://schemas.microsoft.com/office/powerpoint/2010/main" val="124851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266E001-D8B0-4FA2-9A5D-64FBC4EB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frames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61583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51223D9-6CA7-4417-B2D8-F7FED5140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animated behavior to html elements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D69DCAD-25F9-4018-B418-518283614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20" y="1042315"/>
            <a:ext cx="4563979" cy="33869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C3B7D85-6DF1-440D-83A0-170A1EDCC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0" y="4740544"/>
            <a:ext cx="10643619" cy="1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1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042D46EA-FF32-4560-823D-9A1801954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 provides 260 </a:t>
            </a:r>
            <a:r>
              <a:rPr lang="en-US" dirty="0" err="1"/>
              <a:t>glyphicons</a:t>
            </a:r>
            <a:r>
              <a:rPr lang="en-US" dirty="0"/>
              <a:t> from the </a:t>
            </a:r>
            <a:r>
              <a:rPr lang="en-US" u="sng" dirty="0" err="1">
                <a:hlinkClick r:id="rId3"/>
              </a:rPr>
              <a:t>Glyphicons</a:t>
            </a:r>
            <a:r>
              <a:rPr lang="en-US" dirty="0"/>
              <a:t> Halflings set.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Bootstrap 4:</a:t>
            </a:r>
          </a:p>
          <a:p>
            <a:r>
              <a:rPr lang="en-US" dirty="0"/>
              <a:t>Stopped support for </a:t>
            </a:r>
            <a:r>
              <a:rPr lang="en-US" dirty="0" err="1"/>
              <a:t>glyphicons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266E001-D8B0-4FA2-9A5D-64FBC4EB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Glyphicons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4563" y="2316624"/>
            <a:ext cx="11140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span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class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glyphicon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glyphicon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-print"&gt;&lt;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/span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Print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721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2554" y="1314355"/>
            <a:ext cx="11809445" cy="4620012"/>
          </a:xfrm>
        </p:spPr>
        <p:txBody>
          <a:bodyPr/>
          <a:lstStyle/>
          <a:p>
            <a:pPr fontAlgn="base"/>
            <a:r>
              <a:rPr lang="en-US" sz="1400" dirty="0"/>
              <a:t>Compatible with a large number of screen readers. </a:t>
            </a:r>
          </a:p>
          <a:p>
            <a:pPr fontAlgn="base"/>
            <a:r>
              <a:rPr lang="en-US" sz="1400" dirty="0"/>
              <a:t>Font Awesome provides us with the scalable vector icons and can be </a:t>
            </a:r>
            <a:r>
              <a:rPr lang="en-US" sz="1400" dirty="0" err="1"/>
              <a:t>customised</a:t>
            </a:r>
            <a:r>
              <a:rPr lang="en-US" sz="1400" dirty="0"/>
              <a:t> </a:t>
            </a:r>
          </a:p>
          <a:p>
            <a:pPr fontAlgn="base">
              <a:spcBef>
                <a:spcPts val="0"/>
              </a:spcBef>
            </a:pPr>
            <a:r>
              <a:rPr lang="en-US" sz="1400" b="1" dirty="0"/>
              <a:t>Step 1: –</a:t>
            </a:r>
            <a:r>
              <a:rPr lang="en-US" sz="1400" dirty="0"/>
              <a:t> Go to the Font Awesome website through this link – </a:t>
            </a:r>
            <a:r>
              <a:rPr lang="en-US" sz="1400" dirty="0">
                <a:hlinkClick r:id="rId3"/>
              </a:rPr>
              <a:t>http://fontawesome.io/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/>
              <a:t>Step 2: –</a:t>
            </a:r>
            <a:r>
              <a:rPr lang="en-US" sz="1400" dirty="0"/>
              <a:t> Click on the </a:t>
            </a:r>
            <a:r>
              <a:rPr lang="en-US" sz="1400" dirty="0">
                <a:hlinkClick r:id="rId4"/>
              </a:rPr>
              <a:t>http://fontawesome.io/icons/</a:t>
            </a:r>
            <a:r>
              <a:rPr lang="en-US" sz="1400" dirty="0"/>
              <a:t> to view the list of available 675 icons.</a:t>
            </a:r>
            <a:br>
              <a:rPr lang="en-US" sz="1400" dirty="0"/>
            </a:br>
            <a:r>
              <a:rPr lang="en-US" sz="1400" b="1" dirty="0"/>
              <a:t>Step 3: –</a:t>
            </a:r>
            <a:r>
              <a:rPr lang="en-US" sz="1400" dirty="0"/>
              <a:t> Click on the download button as shown below. It will download a package named as ‘font-awesome-4.7.0’.</a:t>
            </a:r>
          </a:p>
          <a:p>
            <a:pPr fontAlgn="base">
              <a:spcBef>
                <a:spcPts val="0"/>
              </a:spcBef>
            </a:pPr>
            <a:r>
              <a:rPr lang="en-US" sz="1400" b="1" dirty="0"/>
              <a:t>Step 4: –</a:t>
            </a:r>
            <a:r>
              <a:rPr lang="en-US" sz="1400" dirty="0"/>
              <a:t> Copy the entire font-awesome directory into your project.</a:t>
            </a:r>
            <a:br>
              <a:rPr lang="en-US" sz="1400" dirty="0"/>
            </a:br>
            <a:r>
              <a:rPr lang="en-US" sz="1400" b="1" dirty="0"/>
              <a:t>Step 5: –</a:t>
            </a:r>
            <a:r>
              <a:rPr lang="en-US" sz="1400" dirty="0"/>
              <a:t> In the head of your html, reference the location to your font-awesome.min.css with the following HTML code.</a:t>
            </a:r>
          </a:p>
          <a:p>
            <a:pPr fontAlgn="base"/>
            <a:r>
              <a:rPr lang="en-US" sz="1400" dirty="0">
                <a:solidFill>
                  <a:srgbClr val="006FE0"/>
                </a:solidFill>
                <a:latin typeface="inherit"/>
              </a:rPr>
              <a:t>		&lt;</a:t>
            </a:r>
            <a:r>
              <a:rPr lang="en-US" sz="1400" dirty="0">
                <a:solidFill>
                  <a:srgbClr val="004ED0"/>
                </a:solidFill>
                <a:latin typeface="inherit"/>
              </a:rPr>
              <a:t>link </a:t>
            </a:r>
            <a:r>
              <a:rPr lang="en-US" sz="1400" dirty="0" err="1">
                <a:solidFill>
                  <a:srgbClr val="002D7A"/>
                </a:solidFill>
                <a:latin typeface="inherit"/>
              </a:rPr>
              <a:t>rel</a:t>
            </a:r>
            <a:r>
              <a:rPr lang="en-US" sz="1400" dirty="0">
                <a:solidFill>
                  <a:srgbClr val="006FE0"/>
                </a:solidFill>
                <a:latin typeface="inherit"/>
              </a:rPr>
              <a:t>=</a:t>
            </a:r>
            <a:r>
              <a:rPr lang="en-US" sz="1400" dirty="0">
                <a:solidFill>
                  <a:srgbClr val="008000"/>
                </a:solidFill>
                <a:latin typeface="inherit"/>
              </a:rPr>
              <a:t>"</a:t>
            </a:r>
            <a:r>
              <a:rPr lang="en-US" sz="1400" dirty="0" err="1">
                <a:solidFill>
                  <a:srgbClr val="008000"/>
                </a:solidFill>
                <a:latin typeface="inherit"/>
              </a:rPr>
              <a:t>stylesheet</a:t>
            </a:r>
            <a:r>
              <a:rPr lang="en-US" sz="1400" dirty="0">
                <a:solidFill>
                  <a:srgbClr val="008000"/>
                </a:solidFill>
                <a:latin typeface="inherit"/>
              </a:rPr>
              <a:t>"</a:t>
            </a:r>
            <a:r>
              <a:rPr lang="en-US" sz="14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sz="1400" dirty="0" err="1">
                <a:solidFill>
                  <a:srgbClr val="002D7A"/>
                </a:solidFill>
                <a:latin typeface="inherit"/>
              </a:rPr>
              <a:t>href</a:t>
            </a:r>
            <a:r>
              <a:rPr lang="en-US" sz="1400" dirty="0">
                <a:solidFill>
                  <a:srgbClr val="006FE0"/>
                </a:solidFill>
                <a:latin typeface="inherit"/>
              </a:rPr>
              <a:t>=</a:t>
            </a:r>
            <a:r>
              <a:rPr lang="en-US" sz="1400" dirty="0">
                <a:solidFill>
                  <a:srgbClr val="008000"/>
                </a:solidFill>
                <a:latin typeface="inherit"/>
              </a:rPr>
              <a:t>"path/to/font-awesome/</a:t>
            </a:r>
            <a:r>
              <a:rPr lang="en-US" sz="1400" dirty="0" err="1">
                <a:solidFill>
                  <a:srgbClr val="008000"/>
                </a:solidFill>
                <a:latin typeface="inherit"/>
              </a:rPr>
              <a:t>css</a:t>
            </a:r>
            <a:r>
              <a:rPr lang="en-US" sz="1400" dirty="0">
                <a:solidFill>
                  <a:srgbClr val="008000"/>
                </a:solidFill>
                <a:latin typeface="inherit"/>
              </a:rPr>
              <a:t>/font-awesome.min.css"</a:t>
            </a:r>
            <a:r>
              <a:rPr lang="en-US" sz="1400" dirty="0">
                <a:solidFill>
                  <a:srgbClr val="006FE0"/>
                </a:solidFill>
                <a:latin typeface="inherit"/>
              </a:rPr>
              <a:t>&gt;</a:t>
            </a:r>
            <a:endParaRPr lang="en-US" sz="1400" dirty="0"/>
          </a:p>
          <a:p>
            <a:pPr fontAlgn="base"/>
            <a:r>
              <a:rPr lang="en-US" sz="1400" b="1" dirty="0"/>
              <a:t>Step 6: –</a:t>
            </a:r>
            <a:r>
              <a:rPr lang="en-US" sz="1400" dirty="0"/>
              <a:t> Choose the icon which you want to use from page </a:t>
            </a:r>
            <a:r>
              <a:rPr lang="en-US" sz="1400" dirty="0">
                <a:hlinkClick r:id="rId4"/>
              </a:rPr>
              <a:t>http://fontawesome.io/icons/</a:t>
            </a:r>
            <a:r>
              <a:rPr lang="en-US" sz="1400" dirty="0"/>
              <a:t> . After clicking on that particular icon you can obtain the HTML code that could be embedded for that particular icon as shown below.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awesome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r="3613" b="36045"/>
          <a:stretch/>
        </p:blipFill>
        <p:spPr>
          <a:xfrm>
            <a:off x="567514" y="4190562"/>
            <a:ext cx="5973245" cy="24621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5A0BFE-337F-41F5-95C0-887846C74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635" y="4442395"/>
            <a:ext cx="3467100" cy="352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1F7187-8A5F-43A8-AE9A-656D4C957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635" y="4858724"/>
            <a:ext cx="27146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70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 b="77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252" y="856476"/>
            <a:ext cx="6000959" cy="923330"/>
          </a:xfrm>
        </p:spPr>
        <p:txBody>
          <a:bodyPr>
            <a:spAutoFit/>
          </a:bodyPr>
          <a:lstStyle/>
          <a:p>
            <a:r>
              <a:rPr lang="en-US" dirty="0"/>
              <a:t>Challenge 9 </a:t>
            </a:r>
          </a:p>
        </p:txBody>
      </p:sp>
    </p:spTree>
    <p:extLst>
      <p:ext uri="{BB962C8B-B14F-4D97-AF65-F5344CB8AC3E}">
        <p14:creationId xmlns:p14="http://schemas.microsoft.com/office/powerpoint/2010/main" val="23210450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8770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199" y="1664208"/>
            <a:ext cx="5425127" cy="1210967"/>
          </a:xfrm>
        </p:spPr>
        <p:txBody>
          <a:bodyPr/>
          <a:lstStyle/>
          <a:p>
            <a:r>
              <a:rPr lang="en-US" dirty="0"/>
              <a:t>Module 11: </a:t>
            </a:r>
            <a:br>
              <a:rPr lang="en-US" dirty="0"/>
            </a:br>
            <a:r>
              <a:rPr lang="en-US" dirty="0"/>
              <a:t>Final Challenge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3892814"/>
            <a:ext cx="5189026" cy="1415772"/>
          </a:xfrm>
        </p:spPr>
        <p:txBody>
          <a:bodyPr/>
          <a:lstStyle/>
          <a:p>
            <a:r>
              <a:rPr lang="en-US" dirty="0"/>
              <a:t>Grid system</a:t>
            </a:r>
          </a:p>
          <a:p>
            <a:r>
              <a:rPr lang="en-US" dirty="0"/>
              <a:t>Links &amp; Headers</a:t>
            </a:r>
          </a:p>
          <a:p>
            <a:r>
              <a:rPr lang="en-US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282291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6975BB0-1BF1-4C95-9375-3358B753B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footer</a:t>
            </a:r>
          </a:p>
          <a:p>
            <a:r>
              <a:rPr lang="en-US" dirty="0"/>
              <a:t>Add grid system to the footer link below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E7DD96F0-14EB-485A-930D-22D26AD2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C468F2-BACA-4304-B34B-6AE2DFB40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" y="3800600"/>
            <a:ext cx="12023661" cy="2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327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B754666-5184-4027-B201-7D4DECFCE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headers</a:t>
            </a:r>
          </a:p>
          <a:p>
            <a:r>
              <a:rPr lang="en-US" dirty="0"/>
              <a:t>Add links using &lt;a&gt; (anchor ) tag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DCBD4F2-74C5-4AC2-847C-90B8EE0B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567"/>
            <a:ext cx="11277600" cy="997196"/>
          </a:xfrm>
        </p:spPr>
        <p:txBody>
          <a:bodyPr/>
          <a:lstStyle/>
          <a:p>
            <a:r>
              <a:rPr lang="en-US" dirty="0"/>
              <a:t>Links &amp; Headers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0E2095-1126-474B-A625-3E3E81CAD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" y="3800600"/>
            <a:ext cx="12023661" cy="2376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4064CF4-ACDC-4DBF-92BA-561EA4CEDB2D}"/>
              </a:ext>
            </a:extLst>
          </p:cNvPr>
          <p:cNvSpPr/>
          <p:nvPr/>
        </p:nvSpPr>
        <p:spPr>
          <a:xfrm>
            <a:off x="6292516" y="4042611"/>
            <a:ext cx="3043989" cy="1660357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13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BF77375-72DE-4E03-821A-EDBB7715D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copyright symbol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heart symbol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C89F1901-7A1C-4475-9A5C-41FC66A2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4B9F4E-5C2B-473C-9399-F26B96805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" y="3800600"/>
            <a:ext cx="12023661" cy="2376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3690A39-8811-439C-B6BC-40A0E4DA48EE}"/>
              </a:ext>
            </a:extLst>
          </p:cNvPr>
          <p:cNvSpPr/>
          <p:nvPr/>
        </p:nvSpPr>
        <p:spPr>
          <a:xfrm>
            <a:off x="625642" y="4042611"/>
            <a:ext cx="372979" cy="38501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25B29B7-147B-442A-B24D-E39682EB6520}"/>
              </a:ext>
            </a:extLst>
          </p:cNvPr>
          <p:cNvSpPr/>
          <p:nvPr/>
        </p:nvSpPr>
        <p:spPr>
          <a:xfrm>
            <a:off x="10968789" y="4042611"/>
            <a:ext cx="372979" cy="385010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8BFEEB6-9331-4D81-84BF-93BB5880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32" y="2378163"/>
            <a:ext cx="5791200" cy="638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B0DA3C3-74FD-4F5F-9E4A-EFD92B0AC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32" y="1418114"/>
            <a:ext cx="3849582" cy="6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58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27646" y="1546698"/>
            <a:ext cx="11776286" cy="4571299"/>
          </a:xfrm>
        </p:spPr>
        <p:txBody>
          <a:bodyPr/>
          <a:lstStyle/>
          <a:p>
            <a:r>
              <a:rPr lang="en-US" sz="2000" b="1" dirty="0"/>
              <a:t>Responsive</a:t>
            </a:r>
            <a:r>
              <a:rPr lang="en-US" sz="2000" dirty="0"/>
              <a:t> - Flexible layouts, flexible images and cascading style sheet media queries.</a:t>
            </a:r>
          </a:p>
          <a:p>
            <a:r>
              <a:rPr lang="en-US" sz="2000" b="1" dirty="0"/>
              <a:t>Mobile first</a:t>
            </a:r>
            <a:r>
              <a:rPr lang="en-US" sz="2000" dirty="0"/>
              <a:t> </a:t>
            </a:r>
            <a:r>
              <a:rPr lang="en-US" sz="2000" b="1" dirty="0"/>
              <a:t>approach</a:t>
            </a:r>
            <a:r>
              <a:rPr lang="en-US" sz="2000" dirty="0"/>
              <a:t> - Design for smaller screens first – progressive enhancement.</a:t>
            </a:r>
          </a:p>
          <a:p>
            <a:endParaRPr lang="en-US" sz="2000" dirty="0"/>
          </a:p>
          <a:p>
            <a:r>
              <a:rPr lang="en-US" sz="2000" b="1" dirty="0"/>
              <a:t>				Is there a difference between the two?</a:t>
            </a:r>
          </a:p>
          <a:p>
            <a:r>
              <a:rPr lang="en-US" sz="2000" dirty="0"/>
              <a:t>mobile-first is actually a design strategy		responsiveness is the result of a technical approach</a:t>
            </a:r>
            <a:endParaRPr lang="en-US" sz="20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20038"/>
            <a:ext cx="11184903" cy="498598"/>
          </a:xfrm>
        </p:spPr>
        <p:txBody>
          <a:bodyPr/>
          <a:lstStyle/>
          <a:p>
            <a:r>
              <a:rPr lang="en-US" dirty="0"/>
              <a:t>Responsive UI &amp; Mobile first approach</a:t>
            </a:r>
          </a:p>
        </p:txBody>
      </p:sp>
    </p:spTree>
    <p:extLst>
      <p:ext uri="{BB962C8B-B14F-4D97-AF65-F5344CB8AC3E}">
        <p14:creationId xmlns:p14="http://schemas.microsoft.com/office/powerpoint/2010/main" val="25755487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C09E311-FFBF-48F2-B88B-1EB6280A6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https://www.w3schools.com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 action="ppaction://hlinkfile"/>
              </a:rPr>
              <a:t>getbootstrap.com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https://fontawesome.com/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https://fontawesome.bootstrapcheatsheets.com/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AB79F7C-0A5B-4504-BA59-89343BDD8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890137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Thank you">
            <a:extLst>
              <a:ext uri="{FF2B5EF4-FFF2-40B4-BE49-F238E27FC236}">
                <a16:creationId xmlns:a16="http://schemas.microsoft.com/office/drawing/2014/main" xmlns="" id="{CE5625CF-D700-4AAB-AB64-0C29DB2B2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94" y="3172922"/>
            <a:ext cx="11675489" cy="368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94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3188" y="1245140"/>
            <a:ext cx="11277600" cy="4328809"/>
          </a:xfrm>
        </p:spPr>
        <p:txBody>
          <a:bodyPr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Did you know ??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68 million Google searches are carried out on mobile devices every hour around the globe? </a:t>
            </a:r>
          </a:p>
          <a:p>
            <a:pPr marL="982980" lvl="2" indent="-342900"/>
            <a:r>
              <a:rPr lang="en-US" dirty="0">
                <a:solidFill>
                  <a:schemeClr val="tx1"/>
                </a:solidFill>
              </a:rPr>
              <a:t>What’s more: 69% of travelers start their online searches on a mobile device!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fact, mobile bookings in the travel industry grew by 1700% between 2011 and 2015, moving from 1% to 18% of online revenues.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35867"/>
            <a:ext cx="11277600" cy="498598"/>
          </a:xfrm>
        </p:spPr>
        <p:txBody>
          <a:bodyPr/>
          <a:lstStyle/>
          <a:p>
            <a:r>
              <a:rPr lang="en-US" dirty="0"/>
              <a:t>Why Mobile first and responsive UI’s?</a:t>
            </a:r>
          </a:p>
        </p:txBody>
      </p:sp>
    </p:spTree>
    <p:extLst>
      <p:ext uri="{BB962C8B-B14F-4D97-AF65-F5344CB8AC3E}">
        <p14:creationId xmlns:p14="http://schemas.microsoft.com/office/powerpoint/2010/main" val="3786782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abre 2017">
      <a:dk1>
        <a:srgbClr val="000000"/>
      </a:dk1>
      <a:lt1>
        <a:srgbClr val="FFFFFF"/>
      </a:lt1>
      <a:dk2>
        <a:srgbClr val="333333"/>
      </a:dk2>
      <a:lt2>
        <a:srgbClr val="E5E5E5"/>
      </a:lt2>
      <a:accent1>
        <a:srgbClr val="E50000"/>
      </a:accent1>
      <a:accent2>
        <a:srgbClr val="1A4D66"/>
      </a:accent2>
      <a:accent3>
        <a:srgbClr val="31B98E"/>
      </a:accent3>
      <a:accent4>
        <a:srgbClr val="9DD7D8"/>
      </a:accent4>
      <a:accent5>
        <a:srgbClr val="E5E53E"/>
      </a:accent5>
      <a:accent6>
        <a:srgbClr val="3399CC"/>
      </a:accent6>
      <a:hlink>
        <a:srgbClr val="3399CC"/>
      </a:hlink>
      <a:folHlink>
        <a:srgbClr val="FFFFFF"/>
      </a:folHlink>
    </a:clrScheme>
    <a:fontScheme name="Sabre (Town Hall)">
      <a:majorFont>
        <a:latin typeface="Roboto Light"/>
        <a:ea typeface=""/>
        <a:cs typeface="Angsana New"/>
      </a:majorFont>
      <a:minorFont>
        <a:latin typeface="Roboto"/>
        <a:ea typeface="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bg1">
                <a:lumMod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4A0D65FC-7DEA-40F4-849C-3D73F9AF6782}" vid="{08C96A74-9E7E-43B0-B2F5-28D1933B66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rial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Arial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2976</TotalTime>
  <Words>3455</Words>
  <Application>Microsoft Office PowerPoint</Application>
  <PresentationFormat>Widescreen</PresentationFormat>
  <Paragraphs>645</Paragraphs>
  <Slides>81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5" baseType="lpstr">
      <vt:lpstr>Calibri</vt:lpstr>
      <vt:lpstr>inherit</vt:lpstr>
      <vt:lpstr>MenschRegular</vt:lpstr>
      <vt:lpstr>Times New Roman</vt:lpstr>
      <vt:lpstr>Roboto Light (Headings)</vt:lpstr>
      <vt:lpstr>Helvetica</vt:lpstr>
      <vt:lpstr>Consolas</vt:lpstr>
      <vt:lpstr>Arial</vt:lpstr>
      <vt:lpstr>Open Sans Extrabold</vt:lpstr>
      <vt:lpstr>Open Sans Light</vt:lpstr>
      <vt:lpstr>Roboto</vt:lpstr>
      <vt:lpstr>Wingdings</vt:lpstr>
      <vt:lpstr>Roboto Light</vt:lpstr>
      <vt:lpstr>Office Theme</vt:lpstr>
      <vt:lpstr>PowerPoint Presentation</vt:lpstr>
      <vt:lpstr>BootSTRAP</vt:lpstr>
      <vt:lpstr>Presenters</vt:lpstr>
      <vt:lpstr>PowerPoint Presentation</vt:lpstr>
      <vt:lpstr>Agenda</vt:lpstr>
      <vt:lpstr>Agenda</vt:lpstr>
      <vt:lpstr>Module 1: Introduction</vt:lpstr>
      <vt:lpstr>Responsive UI &amp; Mobile first approach</vt:lpstr>
      <vt:lpstr>Why Mobile first and responsive UI’s?</vt:lpstr>
      <vt:lpstr>What is bootstrap? </vt:lpstr>
      <vt:lpstr>Other device options to use</vt:lpstr>
      <vt:lpstr>What is new in bootstrap 4</vt:lpstr>
      <vt:lpstr>Advantages of Bootstrap:</vt:lpstr>
      <vt:lpstr>Browser support</vt:lpstr>
      <vt:lpstr>How to debug different viewports at the browser</vt:lpstr>
      <vt:lpstr>Quiz</vt:lpstr>
      <vt:lpstr>MODULE 2: WEB APP BASICS</vt:lpstr>
      <vt:lpstr>HTML BASICS</vt:lpstr>
      <vt:lpstr>HTML: BLOCK V/S INLINE ELEMENTS</vt:lpstr>
      <vt:lpstr>CSS BASICS</vt:lpstr>
      <vt:lpstr>CSS BASICS: CSS Selectors</vt:lpstr>
      <vt:lpstr>BOOTSTRAP SETUP</vt:lpstr>
      <vt:lpstr>Challenge 1 </vt:lpstr>
      <vt:lpstr>MODULE 3: Getting started</vt:lpstr>
      <vt:lpstr>Viewport</vt:lpstr>
      <vt:lpstr>Media queries for mobile first approach</vt:lpstr>
      <vt:lpstr>Container</vt:lpstr>
      <vt:lpstr>Challenge 2 </vt:lpstr>
      <vt:lpstr>MODULE 4:  Navigation</vt:lpstr>
      <vt:lpstr>Nav Bar</vt:lpstr>
      <vt:lpstr>Bread Crumbs</vt:lpstr>
      <vt:lpstr>Scroll Spy</vt:lpstr>
      <vt:lpstr>Pagination </vt:lpstr>
      <vt:lpstr>Search Bar</vt:lpstr>
      <vt:lpstr>Challenge 3 </vt:lpstr>
      <vt:lpstr>MODULE 5: Layout</vt:lpstr>
      <vt:lpstr>Grid System</vt:lpstr>
      <vt:lpstr>Media Object</vt:lpstr>
      <vt:lpstr>Flex Box</vt:lpstr>
      <vt:lpstr>HTML5 Semantic Elements</vt:lpstr>
      <vt:lpstr>Challenge 4 </vt:lpstr>
      <vt:lpstr>MODULE 6:  Content</vt:lpstr>
      <vt:lpstr>Tables</vt:lpstr>
      <vt:lpstr>Lists</vt:lpstr>
      <vt:lpstr>Forms</vt:lpstr>
      <vt:lpstr>Image Thumbnails</vt:lpstr>
      <vt:lpstr>Card</vt:lpstr>
      <vt:lpstr>Card</vt:lpstr>
      <vt:lpstr>Challenge 5 </vt:lpstr>
      <vt:lpstr>MODULE 7:  Component Set 1</vt:lpstr>
      <vt:lpstr>Alerts</vt:lpstr>
      <vt:lpstr>Badge &amp; Label</vt:lpstr>
      <vt:lpstr>Carousel</vt:lpstr>
      <vt:lpstr>Collapse</vt:lpstr>
      <vt:lpstr>Buttons</vt:lpstr>
      <vt:lpstr>Challenge 6 </vt:lpstr>
      <vt:lpstr>MODULE 8:  Component Set 2</vt:lpstr>
      <vt:lpstr>Jumbotron</vt:lpstr>
      <vt:lpstr>Modal</vt:lpstr>
      <vt:lpstr>Popover</vt:lpstr>
      <vt:lpstr>Progress</vt:lpstr>
      <vt:lpstr>Tooltips</vt:lpstr>
      <vt:lpstr>Challenge 7 </vt:lpstr>
      <vt:lpstr>MODULE 9:  Utilities</vt:lpstr>
      <vt:lpstr>Border</vt:lpstr>
      <vt:lpstr>Colors</vt:lpstr>
      <vt:lpstr>Display</vt:lpstr>
      <vt:lpstr>Embed(I frames) </vt:lpstr>
      <vt:lpstr>Position</vt:lpstr>
      <vt:lpstr>Challenge 8 </vt:lpstr>
      <vt:lpstr>MODULE 10: Animations and icons</vt:lpstr>
      <vt:lpstr>CSS frames</vt:lpstr>
      <vt:lpstr>Glyphicons</vt:lpstr>
      <vt:lpstr>Font awesome</vt:lpstr>
      <vt:lpstr>Challenge 9 </vt:lpstr>
      <vt:lpstr>Module 11:  Final Challenge</vt:lpstr>
      <vt:lpstr>Grid System</vt:lpstr>
      <vt:lpstr>Links &amp; Headers </vt:lpstr>
      <vt:lpstr>Symbols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verify the font was embedded</dc:title>
  <dc:creator>Puckett, Jason</dc:creator>
  <cp:lastModifiedBy>DSouza, Miracle Talita</cp:lastModifiedBy>
  <cp:revision>137</cp:revision>
  <cp:lastPrinted>2017-04-06T13:59:14Z</cp:lastPrinted>
  <dcterms:created xsi:type="dcterms:W3CDTF">2017-06-05T18:24:39Z</dcterms:created>
  <dcterms:modified xsi:type="dcterms:W3CDTF">2018-02-09T04:59:59Z</dcterms:modified>
</cp:coreProperties>
</file>